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2"/>
  </p:notesMasterIdLst>
  <p:sldIdLst>
    <p:sldId id="256" r:id="rId2"/>
    <p:sldId id="257" r:id="rId3"/>
    <p:sldId id="34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96" r:id="rId28"/>
    <p:sldId id="284" r:id="rId29"/>
    <p:sldId id="297" r:id="rId30"/>
    <p:sldId id="299" r:id="rId31"/>
    <p:sldId id="298" r:id="rId32"/>
    <p:sldId id="300" r:id="rId33"/>
    <p:sldId id="285" r:id="rId34"/>
    <p:sldId id="286" r:id="rId35"/>
    <p:sldId id="287" r:id="rId36"/>
    <p:sldId id="288" r:id="rId37"/>
    <p:sldId id="289" r:id="rId38"/>
    <p:sldId id="290" r:id="rId39"/>
    <p:sldId id="291" r:id="rId40"/>
    <p:sldId id="292" r:id="rId41"/>
    <p:sldId id="308" r:id="rId42"/>
    <p:sldId id="307" r:id="rId43"/>
    <p:sldId id="309" r:id="rId44"/>
    <p:sldId id="310" r:id="rId45"/>
    <p:sldId id="311" r:id="rId46"/>
    <p:sldId id="312" r:id="rId47"/>
    <p:sldId id="313" r:id="rId48"/>
    <p:sldId id="314" r:id="rId49"/>
    <p:sldId id="324" r:id="rId50"/>
    <p:sldId id="316" r:id="rId51"/>
    <p:sldId id="317" r:id="rId52"/>
    <p:sldId id="325" r:id="rId53"/>
    <p:sldId id="318" r:id="rId54"/>
    <p:sldId id="319" r:id="rId55"/>
    <p:sldId id="320" r:id="rId56"/>
    <p:sldId id="321" r:id="rId57"/>
    <p:sldId id="322" r:id="rId58"/>
    <p:sldId id="331" r:id="rId59"/>
    <p:sldId id="323" r:id="rId60"/>
    <p:sldId id="326" r:id="rId61"/>
    <p:sldId id="327" r:id="rId62"/>
    <p:sldId id="350" r:id="rId63"/>
    <p:sldId id="328" r:id="rId64"/>
    <p:sldId id="332" r:id="rId65"/>
    <p:sldId id="329" r:id="rId66"/>
    <p:sldId id="330" r:id="rId67"/>
    <p:sldId id="333" r:id="rId68"/>
    <p:sldId id="334" r:id="rId69"/>
    <p:sldId id="335" r:id="rId70"/>
    <p:sldId id="336" r:id="rId71"/>
    <p:sldId id="342" r:id="rId72"/>
    <p:sldId id="341" r:id="rId73"/>
    <p:sldId id="343" r:id="rId74"/>
    <p:sldId id="351" r:id="rId75"/>
    <p:sldId id="337" r:id="rId76"/>
    <p:sldId id="338" r:id="rId77"/>
    <p:sldId id="339" r:id="rId78"/>
    <p:sldId id="340" r:id="rId79"/>
    <p:sldId id="344" r:id="rId80"/>
    <p:sldId id="352" r:id="rId81"/>
    <p:sldId id="345" r:id="rId82"/>
    <p:sldId id="346" r:id="rId83"/>
    <p:sldId id="347" r:id="rId84"/>
    <p:sldId id="348"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80" r:id="rId103"/>
    <p:sldId id="370" r:id="rId104"/>
    <p:sldId id="371" r:id="rId105"/>
    <p:sldId id="372" r:id="rId106"/>
    <p:sldId id="373" r:id="rId107"/>
    <p:sldId id="374" r:id="rId108"/>
    <p:sldId id="375" r:id="rId109"/>
    <p:sldId id="376" r:id="rId110"/>
    <p:sldId id="377" r:id="rId111"/>
    <p:sldId id="378" r:id="rId112"/>
    <p:sldId id="381" r:id="rId113"/>
    <p:sldId id="382" r:id="rId114"/>
    <p:sldId id="395" r:id="rId115"/>
    <p:sldId id="383" r:id="rId116"/>
    <p:sldId id="384" r:id="rId117"/>
    <p:sldId id="385" r:id="rId118"/>
    <p:sldId id="386" r:id="rId119"/>
    <p:sldId id="387" r:id="rId120"/>
    <p:sldId id="396" r:id="rId121"/>
    <p:sldId id="397" r:id="rId122"/>
    <p:sldId id="398" r:id="rId123"/>
    <p:sldId id="388" r:id="rId124"/>
    <p:sldId id="389" r:id="rId125"/>
    <p:sldId id="390" r:id="rId126"/>
    <p:sldId id="391" r:id="rId127"/>
    <p:sldId id="392" r:id="rId128"/>
    <p:sldId id="393" r:id="rId129"/>
    <p:sldId id="407" r:id="rId130"/>
    <p:sldId id="408" r:id="rId131"/>
    <p:sldId id="409" r:id="rId132"/>
    <p:sldId id="410" r:id="rId133"/>
    <p:sldId id="411" r:id="rId134"/>
    <p:sldId id="412" r:id="rId135"/>
    <p:sldId id="413" r:id="rId136"/>
    <p:sldId id="394" r:id="rId137"/>
    <p:sldId id="399" r:id="rId138"/>
    <p:sldId id="414" r:id="rId139"/>
    <p:sldId id="400" r:id="rId140"/>
    <p:sldId id="401" r:id="rId141"/>
    <p:sldId id="402" r:id="rId142"/>
    <p:sldId id="403" r:id="rId143"/>
    <p:sldId id="404" r:id="rId144"/>
    <p:sldId id="405" r:id="rId145"/>
    <p:sldId id="415" r:id="rId146"/>
    <p:sldId id="406" r:id="rId147"/>
    <p:sldId id="422" r:id="rId148"/>
    <p:sldId id="423" r:id="rId149"/>
    <p:sldId id="424" r:id="rId150"/>
    <p:sldId id="379" r:id="rId151"/>
    <p:sldId id="416" r:id="rId152"/>
    <p:sldId id="427" r:id="rId153"/>
    <p:sldId id="417" r:id="rId154"/>
    <p:sldId id="418" r:id="rId155"/>
    <p:sldId id="419" r:id="rId156"/>
    <p:sldId id="420" r:id="rId157"/>
    <p:sldId id="432" r:id="rId158"/>
    <p:sldId id="421" r:id="rId159"/>
    <p:sldId id="428" r:id="rId160"/>
    <p:sldId id="429" r:id="rId161"/>
    <p:sldId id="430" r:id="rId162"/>
    <p:sldId id="431"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53" r:id="rId178"/>
    <p:sldId id="447" r:id="rId179"/>
    <p:sldId id="448" r:id="rId180"/>
    <p:sldId id="449" r:id="rId181"/>
    <p:sldId id="450" r:id="rId182"/>
    <p:sldId id="460" r:id="rId183"/>
    <p:sldId id="451" r:id="rId184"/>
    <p:sldId id="454" r:id="rId185"/>
    <p:sldId id="455" r:id="rId186"/>
    <p:sldId id="456" r:id="rId187"/>
    <p:sldId id="457" r:id="rId188"/>
    <p:sldId id="458" r:id="rId189"/>
    <p:sldId id="459" r:id="rId190"/>
    <p:sldId id="452" r:id="rId191"/>
    <p:sldId id="461" r:id="rId192"/>
    <p:sldId id="462" r:id="rId193"/>
    <p:sldId id="463" r:id="rId194"/>
    <p:sldId id="469" r:id="rId195"/>
    <p:sldId id="464" r:id="rId196"/>
    <p:sldId id="465" r:id="rId197"/>
    <p:sldId id="470" r:id="rId198"/>
    <p:sldId id="466" r:id="rId199"/>
    <p:sldId id="467" r:id="rId200"/>
    <p:sldId id="468" r:id="rId201"/>
    <p:sldId id="315" r:id="rId202"/>
    <p:sldId id="304" r:id="rId203"/>
    <p:sldId id="305" r:id="rId204"/>
    <p:sldId id="306" r:id="rId205"/>
    <p:sldId id="294" r:id="rId206"/>
    <p:sldId id="303" r:id="rId207"/>
    <p:sldId id="302" r:id="rId208"/>
    <p:sldId id="295" r:id="rId209"/>
    <p:sldId id="301" r:id="rId210"/>
    <p:sldId id="471"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8" autoAdjust="0"/>
    <p:restoredTop sz="92731" autoAdjust="0"/>
  </p:normalViewPr>
  <p:slideViewPr>
    <p:cSldViewPr snapToGrid="0">
      <p:cViewPr>
        <p:scale>
          <a:sx n="125" d="100"/>
          <a:sy n="125" d="100"/>
        </p:scale>
        <p:origin x="-3966" y="-1698"/>
      </p:cViewPr>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8043-3576-479E-9F86-7686FBB3BB6F}" type="datetimeFigureOut">
              <a:rPr lang="en-US" smtClean="0"/>
              <a:t>8/16/2020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F253F-E960-4175-BBCD-A3EBF5BAB946}" type="slidenum">
              <a:rPr lang="en-US" smtClean="0"/>
              <a:t>‹#›</a:t>
            </a:fld>
            <a:endParaRPr lang="en-US"/>
          </a:p>
        </p:txBody>
      </p:sp>
    </p:spTree>
    <p:extLst>
      <p:ext uri="{BB962C8B-B14F-4D97-AF65-F5344CB8AC3E}">
        <p14:creationId xmlns:p14="http://schemas.microsoft.com/office/powerpoint/2010/main" val="107279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a:t>
            </a:r>
          </a:p>
          <a:p>
            <a:r>
              <a:rPr lang="en-US" dirty="0"/>
              <a:t>Trapper Keeper App</a:t>
            </a:r>
          </a:p>
        </p:txBody>
      </p:sp>
      <p:sp>
        <p:nvSpPr>
          <p:cNvPr id="4" name="Slide Number Placeholder 3"/>
          <p:cNvSpPr>
            <a:spLocks noGrp="1"/>
          </p:cNvSpPr>
          <p:nvPr>
            <p:ph type="sldNum" sz="quarter" idx="5"/>
          </p:nvPr>
        </p:nvSpPr>
        <p:spPr/>
        <p:txBody>
          <a:bodyPr/>
          <a:lstStyle/>
          <a:p>
            <a:fld id="{689F253F-E960-4175-BBCD-A3EBF5BAB946}" type="slidenum">
              <a:rPr lang="en-US" smtClean="0"/>
              <a:t>1</a:t>
            </a:fld>
            <a:endParaRPr lang="en-US"/>
          </a:p>
        </p:txBody>
      </p:sp>
    </p:spTree>
    <p:extLst>
      <p:ext uri="{BB962C8B-B14F-4D97-AF65-F5344CB8AC3E}">
        <p14:creationId xmlns:p14="http://schemas.microsoft.com/office/powerpoint/2010/main" val="3767996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80</a:t>
            </a:fld>
            <a:endParaRPr lang="en-US"/>
          </a:p>
        </p:txBody>
      </p:sp>
    </p:spTree>
    <p:extLst>
      <p:ext uri="{BB962C8B-B14F-4D97-AF65-F5344CB8AC3E}">
        <p14:creationId xmlns:p14="http://schemas.microsoft.com/office/powerpoint/2010/main" val="165990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96</a:t>
            </a:fld>
            <a:endParaRPr lang="en-US"/>
          </a:p>
        </p:txBody>
      </p:sp>
    </p:spTree>
    <p:extLst>
      <p:ext uri="{BB962C8B-B14F-4D97-AF65-F5344CB8AC3E}">
        <p14:creationId xmlns:p14="http://schemas.microsoft.com/office/powerpoint/2010/main" val="76775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114</a:t>
            </a:fld>
            <a:endParaRPr lang="en-US"/>
          </a:p>
        </p:txBody>
      </p:sp>
    </p:spTree>
    <p:extLst>
      <p:ext uri="{BB962C8B-B14F-4D97-AF65-F5344CB8AC3E}">
        <p14:creationId xmlns:p14="http://schemas.microsoft.com/office/powerpoint/2010/main" val="333421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120</a:t>
            </a:fld>
            <a:endParaRPr lang="en-US"/>
          </a:p>
        </p:txBody>
      </p:sp>
    </p:spTree>
    <p:extLst>
      <p:ext uri="{BB962C8B-B14F-4D97-AF65-F5344CB8AC3E}">
        <p14:creationId xmlns:p14="http://schemas.microsoft.com/office/powerpoint/2010/main" val="158652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135</a:t>
            </a:fld>
            <a:endParaRPr lang="en-US"/>
          </a:p>
        </p:txBody>
      </p:sp>
    </p:spTree>
    <p:extLst>
      <p:ext uri="{BB962C8B-B14F-4D97-AF65-F5344CB8AC3E}">
        <p14:creationId xmlns:p14="http://schemas.microsoft.com/office/powerpoint/2010/main" val="4047461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152</a:t>
            </a:fld>
            <a:endParaRPr lang="en-US"/>
          </a:p>
        </p:txBody>
      </p:sp>
    </p:spTree>
    <p:extLst>
      <p:ext uri="{BB962C8B-B14F-4D97-AF65-F5344CB8AC3E}">
        <p14:creationId xmlns:p14="http://schemas.microsoft.com/office/powerpoint/2010/main" val="802330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177</a:t>
            </a:fld>
            <a:endParaRPr lang="en-US"/>
          </a:p>
        </p:txBody>
      </p:sp>
    </p:spTree>
    <p:extLst>
      <p:ext uri="{BB962C8B-B14F-4D97-AF65-F5344CB8AC3E}">
        <p14:creationId xmlns:p14="http://schemas.microsoft.com/office/powerpoint/2010/main" val="231141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182</a:t>
            </a:fld>
            <a:endParaRPr lang="en-US"/>
          </a:p>
        </p:txBody>
      </p:sp>
    </p:spTree>
    <p:extLst>
      <p:ext uri="{BB962C8B-B14F-4D97-AF65-F5344CB8AC3E}">
        <p14:creationId xmlns:p14="http://schemas.microsoft.com/office/powerpoint/2010/main" val="3245885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194</a:t>
            </a:fld>
            <a:endParaRPr lang="en-US"/>
          </a:p>
        </p:txBody>
      </p:sp>
    </p:spTree>
    <p:extLst>
      <p:ext uri="{BB962C8B-B14F-4D97-AF65-F5344CB8AC3E}">
        <p14:creationId xmlns:p14="http://schemas.microsoft.com/office/powerpoint/2010/main" val="234960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197</a:t>
            </a:fld>
            <a:endParaRPr lang="en-US"/>
          </a:p>
        </p:txBody>
      </p:sp>
    </p:spTree>
    <p:extLst>
      <p:ext uri="{BB962C8B-B14F-4D97-AF65-F5344CB8AC3E}">
        <p14:creationId xmlns:p14="http://schemas.microsoft.com/office/powerpoint/2010/main" val="25816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a:t>
            </a:fld>
            <a:endParaRPr lang="en-US"/>
          </a:p>
        </p:txBody>
      </p:sp>
    </p:spTree>
    <p:extLst>
      <p:ext uri="{BB962C8B-B14F-4D97-AF65-F5344CB8AC3E}">
        <p14:creationId xmlns:p14="http://schemas.microsoft.com/office/powerpoint/2010/main" val="2517138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201</a:t>
            </a:fld>
            <a:endParaRPr lang="en-US"/>
          </a:p>
        </p:txBody>
      </p:sp>
    </p:spTree>
    <p:extLst>
      <p:ext uri="{BB962C8B-B14F-4D97-AF65-F5344CB8AC3E}">
        <p14:creationId xmlns:p14="http://schemas.microsoft.com/office/powerpoint/2010/main" val="205456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208</a:t>
            </a:fld>
            <a:endParaRPr lang="en-US"/>
          </a:p>
        </p:txBody>
      </p:sp>
    </p:spTree>
    <p:extLst>
      <p:ext uri="{BB962C8B-B14F-4D97-AF65-F5344CB8AC3E}">
        <p14:creationId xmlns:p14="http://schemas.microsoft.com/office/powerpoint/2010/main" val="306580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3</a:t>
            </a:fld>
            <a:endParaRPr lang="en-US"/>
          </a:p>
        </p:txBody>
      </p:sp>
    </p:spTree>
    <p:extLst>
      <p:ext uri="{BB962C8B-B14F-4D97-AF65-F5344CB8AC3E}">
        <p14:creationId xmlns:p14="http://schemas.microsoft.com/office/powerpoint/2010/main" val="165519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53</a:t>
            </a:fld>
            <a:endParaRPr lang="en-US"/>
          </a:p>
        </p:txBody>
      </p:sp>
    </p:spTree>
    <p:extLst>
      <p:ext uri="{BB962C8B-B14F-4D97-AF65-F5344CB8AC3E}">
        <p14:creationId xmlns:p14="http://schemas.microsoft.com/office/powerpoint/2010/main" val="71366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60</a:t>
            </a:fld>
            <a:endParaRPr lang="en-US"/>
          </a:p>
        </p:txBody>
      </p:sp>
    </p:spTree>
    <p:extLst>
      <p:ext uri="{BB962C8B-B14F-4D97-AF65-F5344CB8AC3E}">
        <p14:creationId xmlns:p14="http://schemas.microsoft.com/office/powerpoint/2010/main" val="175391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62</a:t>
            </a:fld>
            <a:endParaRPr lang="en-US"/>
          </a:p>
        </p:txBody>
      </p:sp>
    </p:spTree>
    <p:extLst>
      <p:ext uri="{BB962C8B-B14F-4D97-AF65-F5344CB8AC3E}">
        <p14:creationId xmlns:p14="http://schemas.microsoft.com/office/powerpoint/2010/main" val="114809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64</a:t>
            </a:fld>
            <a:endParaRPr lang="en-US"/>
          </a:p>
        </p:txBody>
      </p:sp>
    </p:spTree>
    <p:extLst>
      <p:ext uri="{BB962C8B-B14F-4D97-AF65-F5344CB8AC3E}">
        <p14:creationId xmlns:p14="http://schemas.microsoft.com/office/powerpoint/2010/main" val="180489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68</a:t>
            </a:fld>
            <a:endParaRPr lang="en-US"/>
          </a:p>
        </p:txBody>
      </p:sp>
    </p:spTree>
    <p:extLst>
      <p:ext uri="{BB962C8B-B14F-4D97-AF65-F5344CB8AC3E}">
        <p14:creationId xmlns:p14="http://schemas.microsoft.com/office/powerpoint/2010/main" val="155690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74</a:t>
            </a:fld>
            <a:endParaRPr lang="en-US"/>
          </a:p>
        </p:txBody>
      </p:sp>
    </p:spTree>
    <p:extLst>
      <p:ext uri="{BB962C8B-B14F-4D97-AF65-F5344CB8AC3E}">
        <p14:creationId xmlns:p14="http://schemas.microsoft.com/office/powerpoint/2010/main" val="299488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8/16/2020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5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8/16/2020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8/16/2020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8/16/2020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8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8/16/2020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8/16/2020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8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8/16/2020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8/16/2020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8/16/2020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51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8/16/2020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8/16/2020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2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8/16/2020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101216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image" Target="../media/image135.tmp"/><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147.tmp"/><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48.tmp"/><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tmp"/><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 Id="rId4" Type="http://schemas.openxmlformats.org/officeDocument/2006/relationships/image" Target="../media/image159.tmp"/></Relationships>
</file>

<file path=ppt/slides/_rels/slide159.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162.tmp"/><Relationship Id="rId2" Type="http://schemas.openxmlformats.org/officeDocument/2006/relationships/image" Target="../media/image161.tmp"/><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 Id="rId4" Type="http://schemas.openxmlformats.org/officeDocument/2006/relationships/image" Target="../media/image163.tmp"/></Relationships>
</file>

<file path=ppt/slides/_rels/slide162.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image" Target="../media/image164.tmp"/><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2" Type="http://schemas.openxmlformats.org/officeDocument/2006/relationships/image" Target="../media/image200.tmp"/><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image" Target="../media/image201.tmp"/><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2" Type="http://schemas.openxmlformats.org/officeDocument/2006/relationships/image" Target="../media/image202.tmp"/><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image" Target="../media/image203.tmp"/><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2" Type="http://schemas.openxmlformats.org/officeDocument/2006/relationships/image" Target="../media/image204.tmp"/><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3" Type="http://schemas.openxmlformats.org/officeDocument/2006/relationships/image" Target="../media/image204.tmp"/><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206.tmp"/><Relationship Id="rId4" Type="http://schemas.openxmlformats.org/officeDocument/2006/relationships/image" Target="../media/image205.tmp"/></Relationships>
</file>

<file path=ppt/slides/_rels/slide209.xml.rels><?xml version="1.0" encoding="UTF-8" standalone="yes"?>
<Relationships xmlns="http://schemas.openxmlformats.org/package/2006/relationships"><Relationship Id="rId2" Type="http://schemas.openxmlformats.org/officeDocument/2006/relationships/image" Target="../media/image207.tmp"/><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4" Type="http://schemas.openxmlformats.org/officeDocument/2006/relationships/image" Target="../media/image54.tmp"/></Relationships>
</file>

<file path=ppt/slides/_rels/slide5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9.xml"/><Relationship Id="rId5" Type="http://schemas.openxmlformats.org/officeDocument/2006/relationships/image" Target="../media/image55.tmp"/><Relationship Id="rId4" Type="http://schemas.openxmlformats.org/officeDocument/2006/relationships/image" Target="../media/image54.tmp"/></Relationships>
</file>

<file path=ppt/slides/_rels/slide52.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8.tmp"/></Relationships>
</file>

<file path=ppt/slides/_rels/slide5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031097F0-4109-48D9-B1FB-FA8A92827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1583" y="10"/>
            <a:ext cx="12188932" cy="6857990"/>
          </a:xfrm>
          <a:prstGeom prst="rect">
            <a:avLst/>
          </a:prstGeom>
        </p:spPr>
      </p:pic>
      <p:sp>
        <p:nvSpPr>
          <p:cNvPr id="10" name="Rectangle 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C82A109-416C-41A5-9955-2A35C6BE7B26}"/>
              </a:ext>
            </a:extLst>
          </p:cNvPr>
          <p:cNvSpPr>
            <a:spLocks noGrp="1"/>
          </p:cNvSpPr>
          <p:nvPr>
            <p:ph type="subTitle" idx="1"/>
          </p:nvPr>
        </p:nvSpPr>
        <p:spPr>
          <a:xfrm>
            <a:off x="530037" y="3549491"/>
            <a:ext cx="11212024" cy="1608196"/>
          </a:xfrm>
        </p:spPr>
        <p:txBody>
          <a:bodyPr>
            <a:normAutofit lnSpcReduction="10000"/>
          </a:bodyPr>
          <a:lstStyle/>
          <a:p>
            <a:r>
              <a:rPr lang="en-US" i="1" dirty="0"/>
              <a:t>This program is for development teams, customer service departments, delivery notification systems, or Field Fore Automation companies to create tickets and as they close those items they can mark them open, closed, under development and gives a workflow that allows the development manager to see the process for the overall project</a:t>
            </a:r>
            <a:endParaRPr lang="en-US" sz="2000" i="1" dirty="0"/>
          </a:p>
        </p:txBody>
      </p:sp>
      <p:sp>
        <p:nvSpPr>
          <p:cNvPr id="4" name="TextBox 3">
            <a:extLst>
              <a:ext uri="{FF2B5EF4-FFF2-40B4-BE49-F238E27FC236}">
                <a16:creationId xmlns:a16="http://schemas.microsoft.com/office/drawing/2014/main" id="{97EF3048-FA00-4FCE-B8A4-F9795B9BCCB6}"/>
              </a:ext>
            </a:extLst>
          </p:cNvPr>
          <p:cNvSpPr txBox="1"/>
          <p:nvPr/>
        </p:nvSpPr>
        <p:spPr>
          <a:xfrm>
            <a:off x="281170" y="-181552"/>
            <a:ext cx="12188932" cy="3016210"/>
          </a:xfrm>
          <a:prstGeom prst="rect">
            <a:avLst/>
          </a:prstGeom>
          <a:noFill/>
        </p:spPr>
        <p:txBody>
          <a:bodyPr wrap="square" rtlCol="0">
            <a:spAutoFit/>
          </a:bodyPr>
          <a:lstStyle/>
          <a:p>
            <a:pPr algn="ctr"/>
            <a:r>
              <a:rPr lang="en-US" sz="19000" b="1" dirty="0"/>
              <a:t>Trackin!T</a:t>
            </a:r>
          </a:p>
        </p:txBody>
      </p:sp>
      <p:sp>
        <p:nvSpPr>
          <p:cNvPr id="11" name="Rectangle: Diagonal Corners Snipped 10">
            <a:extLst>
              <a:ext uri="{FF2B5EF4-FFF2-40B4-BE49-F238E27FC236}">
                <a16:creationId xmlns:a16="http://schemas.microsoft.com/office/drawing/2014/main" id="{F2531E79-7218-4F80-A544-A802C7D9FE9C}"/>
              </a:ext>
            </a:extLst>
          </p:cNvPr>
          <p:cNvSpPr/>
          <p:nvPr/>
        </p:nvSpPr>
        <p:spPr>
          <a:xfrm flipV="1">
            <a:off x="49247" y="5843765"/>
            <a:ext cx="12101170" cy="933580"/>
          </a:xfrm>
          <a:prstGeom prst="snip2DiagRect">
            <a:avLst/>
          </a:prstGeom>
          <a:solidFill>
            <a:schemeClr val="tx1"/>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4F5B7AFB-3B6E-4EF1-B47A-6E3D98D29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5979516"/>
            <a:ext cx="4522754" cy="770834"/>
          </a:xfrm>
          <a:prstGeom prst="rect">
            <a:avLst/>
          </a:prstGeom>
        </p:spPr>
      </p:pic>
      <p:sp>
        <p:nvSpPr>
          <p:cNvPr id="9" name="Subtitle 2">
            <a:extLst>
              <a:ext uri="{FF2B5EF4-FFF2-40B4-BE49-F238E27FC236}">
                <a16:creationId xmlns:a16="http://schemas.microsoft.com/office/drawing/2014/main" id="{9DAC6EF5-82E2-4091-B434-F9E9459FCB49}"/>
              </a:ext>
            </a:extLst>
          </p:cNvPr>
          <p:cNvSpPr txBox="1">
            <a:spLocks/>
          </p:cNvSpPr>
          <p:nvPr/>
        </p:nvSpPr>
        <p:spPr>
          <a:xfrm>
            <a:off x="-4614" y="5944053"/>
            <a:ext cx="7529467" cy="420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dirty="0">
                <a:solidFill>
                  <a:schemeClr val="bg1"/>
                </a:solidFill>
              </a:rPr>
              <a:t>Project designed by </a:t>
            </a:r>
          </a:p>
        </p:txBody>
      </p:sp>
      <p:sp>
        <p:nvSpPr>
          <p:cNvPr id="14" name="TextBox 13">
            <a:extLst>
              <a:ext uri="{FF2B5EF4-FFF2-40B4-BE49-F238E27FC236}">
                <a16:creationId xmlns:a16="http://schemas.microsoft.com/office/drawing/2014/main" id="{20FF28B1-C6B8-4398-9B31-7DDFC482416D}"/>
              </a:ext>
            </a:extLst>
          </p:cNvPr>
          <p:cNvSpPr txBox="1"/>
          <p:nvPr/>
        </p:nvSpPr>
        <p:spPr>
          <a:xfrm>
            <a:off x="530036" y="2073172"/>
            <a:ext cx="11661963" cy="1246495"/>
          </a:xfrm>
          <a:prstGeom prst="rect">
            <a:avLst/>
          </a:prstGeom>
          <a:noFill/>
        </p:spPr>
        <p:txBody>
          <a:bodyPr wrap="square" rtlCol="0">
            <a:spAutoFit/>
          </a:bodyPr>
          <a:lstStyle/>
          <a:p>
            <a:pPr algn="ctr"/>
            <a:r>
              <a:rPr lang="en-US" sz="7500" b="1" dirty="0"/>
              <a:t>Management System</a:t>
            </a:r>
          </a:p>
        </p:txBody>
      </p:sp>
    </p:spTree>
    <p:extLst>
      <p:ext uri="{BB962C8B-B14F-4D97-AF65-F5344CB8AC3E}">
        <p14:creationId xmlns:p14="http://schemas.microsoft.com/office/powerpoint/2010/main" val="374423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Size</a:t>
            </a:r>
          </a:p>
          <a:p>
            <a:pPr marL="285750" indent="-285750">
              <a:buFont typeface="Wingdings" panose="05000000000000000000" pitchFamily="2" charset="2"/>
              <a:buChar char="q"/>
            </a:pPr>
            <a:r>
              <a:rPr lang="en-US" dirty="0">
                <a:solidFill>
                  <a:schemeClr val="bg1"/>
                </a:solidFill>
              </a:rPr>
              <a:t>Change to 1135, 610</a:t>
            </a:r>
          </a:p>
          <a:p>
            <a:pPr marL="285750" indent="-285750">
              <a:buFont typeface="Wingdings" panose="05000000000000000000" pitchFamily="2" charset="2"/>
              <a:buChar char="q"/>
            </a:pPr>
            <a:r>
              <a:rPr lang="en-US" dirty="0">
                <a:solidFill>
                  <a:schemeClr val="bg1"/>
                </a:solidFill>
              </a:rPr>
              <a:t>This is in pixels</a:t>
            </a:r>
          </a:p>
        </p:txBody>
      </p:sp>
      <p:pic>
        <p:nvPicPr>
          <p:cNvPr id="3" name="Picture 2" descr="A screenshot of a computer screen&#10;&#10;Description automatically generated">
            <a:extLst>
              <a:ext uri="{FF2B5EF4-FFF2-40B4-BE49-F238E27FC236}">
                <a16:creationId xmlns:a16="http://schemas.microsoft.com/office/drawing/2014/main" id="{76C6D251-8BC9-4C45-B953-217ADD0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49265"/>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234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62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Add Label and Text 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lblEmail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Email</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txtEmail</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29A50CC-3891-49D3-8F41-E46BF6B12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2891625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4949538"/>
          </a:xfrm>
        </p:spPr>
        <p:txBody>
          <a:bodyPr>
            <a:normAutofit fontScale="925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Username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lblPassword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Password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txtPassword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63BE236-9B77-46F4-B850-857A1C8B7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568650"/>
            <a:ext cx="8039580" cy="4044706"/>
          </a:xfrm>
          <a:prstGeom prst="rect">
            <a:avLst/>
          </a:prstGeom>
        </p:spPr>
      </p:pic>
    </p:spTree>
    <p:extLst>
      <p:ext uri="{BB962C8B-B14F-4D97-AF65-F5344CB8AC3E}">
        <p14:creationId xmlns:p14="http://schemas.microsoft.com/office/powerpoint/2010/main" val="237766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More Labels and Test Boxes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5096238"/>
          </a:xfrm>
        </p:spPr>
        <p:txBody>
          <a:bodyPr>
            <a:normAutofit fontScale="70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Two TIMES: 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Phone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txtPhone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MaxLength</a:t>
            </a:r>
            <a:r>
              <a:rPr lang="en-US" dirty="0">
                <a:solidFill>
                  <a:schemeClr val="bg1"/>
                </a:solidFill>
              </a:rPr>
              <a:t> to: </a:t>
            </a:r>
            <a:r>
              <a:rPr lang="en-US" b="1" u="sng" dirty="0">
                <a:solidFill>
                  <a:schemeClr val="bg1"/>
                </a:solidFill>
              </a:rPr>
              <a:t>15</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Address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txtAddress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Multiline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Resize the textbox</a:t>
            </a:r>
          </a:p>
        </p:txBody>
      </p:sp>
      <p:pic>
        <p:nvPicPr>
          <p:cNvPr id="5" name="Picture 4" descr="A screenshot of a computer screen&#10;&#10;Description automatically generated">
            <a:extLst>
              <a:ext uri="{FF2B5EF4-FFF2-40B4-BE49-F238E27FC236}">
                <a16:creationId xmlns:a16="http://schemas.microsoft.com/office/drawing/2014/main" id="{CC791BFA-6C01-4273-A516-29564EF0E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20" y="1410380"/>
            <a:ext cx="8024732" cy="4037236"/>
          </a:xfrm>
          <a:prstGeom prst="rect">
            <a:avLst/>
          </a:prstGeom>
        </p:spPr>
      </p:pic>
    </p:spTree>
    <p:extLst>
      <p:ext uri="{BB962C8B-B14F-4D97-AF65-F5344CB8AC3E}">
        <p14:creationId xmlns:p14="http://schemas.microsoft.com/office/powerpoint/2010/main" val="423655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btnAdd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to ADD</a:t>
            </a:r>
          </a:p>
          <a:p>
            <a:pPr marL="285750" indent="-285750">
              <a:buFont typeface="Wingdings" panose="05000000000000000000" pitchFamily="2" charset="2"/>
              <a:buChar char="q"/>
            </a:pPr>
            <a:r>
              <a:rPr lang="en-US" dirty="0" err="1">
                <a:solidFill>
                  <a:schemeClr val="bg1"/>
                </a:solidFill>
              </a:rPr>
              <a:t>FlatStyle</a:t>
            </a:r>
            <a:r>
              <a:rPr lang="en-US" dirty="0">
                <a:solidFill>
                  <a:schemeClr val="bg1"/>
                </a:solidFill>
              </a:rPr>
              <a:t> to: Flat</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BackColor</a:t>
            </a:r>
            <a:r>
              <a:rPr lang="en-US" dirty="0">
                <a:solidFill>
                  <a:schemeClr val="bg1"/>
                </a:solidFill>
              </a:rPr>
              <a:t> to: Green</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ForeColor</a:t>
            </a:r>
            <a:r>
              <a:rPr lang="en-US" dirty="0">
                <a:solidFill>
                  <a:schemeClr val="bg1"/>
                </a:solidFill>
              </a:rPr>
              <a:t> to: Control</a:t>
            </a:r>
          </a:p>
          <a:p>
            <a:pPr marL="285750" indent="-285750">
              <a:buFont typeface="Wingdings" panose="05000000000000000000" pitchFamily="2" charset="2"/>
              <a:buChar char="q"/>
            </a:pPr>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Segoe UI, </a:t>
            </a:r>
            <a:r>
              <a:rPr lang="en-US" dirty="0" err="1">
                <a:solidFill>
                  <a:schemeClr val="bg1"/>
                </a:solidFill>
              </a:rPr>
              <a:t>SemiBold</a:t>
            </a:r>
            <a:r>
              <a:rPr lang="en-US" dirty="0">
                <a:solidFill>
                  <a:schemeClr val="bg1"/>
                </a:solidFill>
              </a:rPr>
              <a:t>, 10</a:t>
            </a:r>
          </a:p>
        </p:txBody>
      </p:sp>
      <p:pic>
        <p:nvPicPr>
          <p:cNvPr id="3" name="Picture 2" descr="A screenshot of a computer screen&#10;&#10;Description automatically generated">
            <a:extLst>
              <a:ext uri="{FF2B5EF4-FFF2-40B4-BE49-F238E27FC236}">
                <a16:creationId xmlns:a16="http://schemas.microsoft.com/office/drawing/2014/main" id="{40650ECB-E39C-45C8-8C1D-19DDA7398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06645"/>
            <a:ext cx="8039580" cy="4044706"/>
          </a:xfrm>
          <a:prstGeom prst="rect">
            <a:avLst/>
          </a:prstGeom>
        </p:spPr>
      </p:pic>
    </p:spTree>
    <p:extLst>
      <p:ext uri="{BB962C8B-B14F-4D97-AF65-F5344CB8AC3E}">
        <p14:creationId xmlns:p14="http://schemas.microsoft.com/office/powerpoint/2010/main" val="384852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More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a:t>
            </a:r>
          </a:p>
          <a:p>
            <a:pPr marL="285750" indent="-285750">
              <a:buFont typeface="Wingdings" panose="05000000000000000000" pitchFamily="2" charset="2"/>
              <a:buChar char="q"/>
            </a:pPr>
            <a:r>
              <a:rPr lang="en-US" dirty="0">
                <a:solidFill>
                  <a:schemeClr val="bg1"/>
                </a:solidFill>
              </a:rPr>
              <a:t>Do this 3 more times</a:t>
            </a:r>
          </a:p>
        </p:txBody>
      </p:sp>
      <p:pic>
        <p:nvPicPr>
          <p:cNvPr id="3" name="Picture 2" descr="A screenshot of a computer screen&#10;&#10;Description automatically generated">
            <a:extLst>
              <a:ext uri="{FF2B5EF4-FFF2-40B4-BE49-F238E27FC236}">
                <a16:creationId xmlns:a16="http://schemas.microsoft.com/office/drawing/2014/main" id="{2F21B364-A59C-4BCD-B0E7-C61784DDF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06645"/>
            <a:ext cx="8039580" cy="4044706"/>
          </a:xfrm>
          <a:prstGeom prst="rect">
            <a:avLst/>
          </a:prstGeom>
        </p:spPr>
      </p:pic>
    </p:spTree>
    <p:extLst>
      <p:ext uri="{BB962C8B-B14F-4D97-AF65-F5344CB8AC3E}">
        <p14:creationId xmlns:p14="http://schemas.microsoft.com/office/powerpoint/2010/main" val="3644266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Alter Buttons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other buttons</a:t>
            </a:r>
          </a:p>
          <a:p>
            <a:pPr marL="285750" indent="-285750">
              <a:buFont typeface="Wingdings" panose="05000000000000000000" pitchFamily="2" charset="2"/>
              <a:buChar char="q"/>
            </a:pPr>
            <a:r>
              <a:rPr lang="en-US" dirty="0">
                <a:solidFill>
                  <a:schemeClr val="bg1"/>
                </a:solidFill>
              </a:rPr>
              <a:t>Rename bindings to:</a:t>
            </a:r>
          </a:p>
          <a:p>
            <a:pPr marL="285750" indent="-285750">
              <a:buFont typeface="Wingdings" panose="05000000000000000000" pitchFamily="2" charset="2"/>
              <a:buChar char="q"/>
            </a:pPr>
            <a:r>
              <a:rPr lang="en-US" dirty="0" err="1">
                <a:solidFill>
                  <a:schemeClr val="bg1"/>
                </a:solidFill>
              </a:rPr>
              <a:t>btnUpdate</a:t>
            </a:r>
            <a:r>
              <a:rPr lang="en-US" dirty="0">
                <a:solidFill>
                  <a:schemeClr val="bg1"/>
                </a:solidFill>
              </a:rPr>
              <a:t>, </a:t>
            </a:r>
            <a:r>
              <a:rPr lang="en-US" dirty="0" err="1">
                <a:solidFill>
                  <a:schemeClr val="bg1"/>
                </a:solidFill>
              </a:rPr>
              <a:t>btnDelete</a:t>
            </a:r>
            <a:r>
              <a:rPr lang="en-US" dirty="0">
                <a:solidFill>
                  <a:schemeClr val="bg1"/>
                </a:solidFill>
              </a:rPr>
              <a:t>, </a:t>
            </a:r>
            <a:r>
              <a:rPr lang="en-US" dirty="0" err="1">
                <a:solidFill>
                  <a:schemeClr val="bg1"/>
                </a:solidFill>
              </a:rPr>
              <a:t>btnClear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Back Colors:</a:t>
            </a:r>
          </a:p>
          <a:p>
            <a:pPr marL="285750" indent="-285750">
              <a:buFont typeface="Wingdings" panose="05000000000000000000" pitchFamily="2" charset="2"/>
              <a:buChar char="q"/>
            </a:pPr>
            <a:r>
              <a:rPr lang="en-US" dirty="0">
                <a:solidFill>
                  <a:schemeClr val="bg1"/>
                </a:solidFill>
              </a:rPr>
              <a:t>Teal, Crimson, </a:t>
            </a:r>
            <a:r>
              <a:rPr lang="en-US" dirty="0" err="1">
                <a:solidFill>
                  <a:schemeClr val="bg1"/>
                </a:solidFill>
              </a:rPr>
              <a:t>DarkGoldenrod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Names:</a:t>
            </a:r>
          </a:p>
          <a:p>
            <a:pPr marL="285750" indent="-285750">
              <a:buFont typeface="Wingdings" panose="05000000000000000000" pitchFamily="2" charset="2"/>
              <a:buChar char="q"/>
            </a:pPr>
            <a:r>
              <a:rPr lang="en-US" dirty="0">
                <a:solidFill>
                  <a:schemeClr val="bg1"/>
                </a:solidFill>
              </a:rPr>
              <a:t>UPDATE, DELETE, CLEAR</a:t>
            </a:r>
          </a:p>
        </p:txBody>
      </p:sp>
      <p:pic>
        <p:nvPicPr>
          <p:cNvPr id="3" name="Picture 2" descr="A screenshot of a computer screen&#10;&#10;Description automatically generated">
            <a:extLst>
              <a:ext uri="{FF2B5EF4-FFF2-40B4-BE49-F238E27FC236}">
                <a16:creationId xmlns:a16="http://schemas.microsoft.com/office/drawing/2014/main" id="{7AD1091E-6595-435E-AA99-A73608A80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501" y="1572385"/>
            <a:ext cx="8024732" cy="4037236"/>
          </a:xfrm>
          <a:prstGeom prst="rect">
            <a:avLst/>
          </a:prstGeom>
        </p:spPr>
      </p:pic>
    </p:spTree>
    <p:extLst>
      <p:ext uri="{BB962C8B-B14F-4D97-AF65-F5344CB8AC3E}">
        <p14:creationId xmlns:p14="http://schemas.microsoft.com/office/powerpoint/2010/main" val="1225839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View Grid</a:t>
            </a:r>
          </a:p>
          <a:p>
            <a:pPr marL="285750" indent="-285750">
              <a:buFont typeface="Wingdings" panose="05000000000000000000" pitchFamily="2" charset="2"/>
              <a:buChar char="q"/>
            </a:pPr>
            <a:r>
              <a:rPr lang="en-US" dirty="0">
                <a:solidFill>
                  <a:schemeClr val="bg1"/>
                </a:solidFill>
              </a:rPr>
              <a:t>Drag and drop a data grid view</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dvgUsers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35A48448-AA87-4D61-923B-F67F904EC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spTree>
    <p:extLst>
      <p:ext uri="{BB962C8B-B14F-4D97-AF65-F5344CB8AC3E}">
        <p14:creationId xmlns:p14="http://schemas.microsoft.com/office/powerpoint/2010/main" val="1719508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Search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full name label and text box</a:t>
            </a:r>
          </a:p>
          <a:p>
            <a:pPr marL="285750" indent="-285750">
              <a:buFont typeface="Wingdings" panose="05000000000000000000" pitchFamily="2" charset="2"/>
              <a:buChar char="q"/>
            </a:pPr>
            <a:r>
              <a:rPr lang="en-US" dirty="0">
                <a:solidFill>
                  <a:schemeClr val="bg1"/>
                </a:solidFill>
              </a:rPr>
              <a:t>Paste above the DVG and change the:</a:t>
            </a:r>
          </a:p>
          <a:p>
            <a:pPr marL="285750" indent="-285750">
              <a:buFont typeface="Wingdings" panose="05000000000000000000" pitchFamily="2" charset="2"/>
              <a:buChar char="q"/>
            </a:pPr>
            <a:r>
              <a:rPr lang="en-US" dirty="0">
                <a:solidFill>
                  <a:schemeClr val="bg1"/>
                </a:solidFill>
              </a:rPr>
              <a:t>Binding name to: </a:t>
            </a:r>
            <a:r>
              <a:rPr lang="en-US" dirty="0" err="1">
                <a:solidFill>
                  <a:schemeClr val="bg1"/>
                </a:solidFill>
              </a:rPr>
              <a:t>lblSearch</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Text Name: Search</a:t>
            </a:r>
          </a:p>
          <a:p>
            <a:pPr marL="285750" indent="-285750">
              <a:buFont typeface="Wingdings" panose="05000000000000000000" pitchFamily="2" charset="2"/>
              <a:buChar char="q"/>
            </a:pPr>
            <a:r>
              <a:rPr lang="en-US" dirty="0">
                <a:solidFill>
                  <a:schemeClr val="bg1"/>
                </a:solidFill>
              </a:rPr>
              <a:t>Text binding name: </a:t>
            </a:r>
            <a:r>
              <a:rPr lang="en-US" dirty="0" err="1">
                <a:solidFill>
                  <a:schemeClr val="bg1"/>
                </a:solidFill>
              </a:rPr>
              <a:t>txtSearch</a:t>
            </a:r>
            <a:r>
              <a:rPr lang="en-US" dirty="0">
                <a:solidFill>
                  <a:schemeClr val="bg1"/>
                </a:solidFill>
              </a:rPr>
              <a:t>: </a:t>
            </a:r>
          </a:p>
        </p:txBody>
      </p:sp>
      <p:pic>
        <p:nvPicPr>
          <p:cNvPr id="3" name="Picture 2" descr="A screenshot of a computer screen&#10;&#10;Description automatically generated">
            <a:extLst>
              <a:ext uri="{FF2B5EF4-FFF2-40B4-BE49-F238E27FC236}">
                <a16:creationId xmlns:a16="http://schemas.microsoft.com/office/drawing/2014/main" id="{1DCE6C72-0436-4965-AFA6-978B9B21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406645"/>
            <a:ext cx="8039580" cy="4044706"/>
          </a:xfrm>
          <a:prstGeom prst="rect">
            <a:avLst/>
          </a:prstGeom>
        </p:spPr>
      </p:pic>
    </p:spTree>
    <p:extLst>
      <p:ext uri="{BB962C8B-B14F-4D97-AF65-F5344CB8AC3E}">
        <p14:creationId xmlns:p14="http://schemas.microsoft.com/office/powerpoint/2010/main" val="3914475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Form Starting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Form </a:t>
            </a:r>
          </a:p>
          <a:p>
            <a:pPr marL="285750" indent="-285750">
              <a:buFont typeface="Wingdings" panose="05000000000000000000" pitchFamily="2" charset="2"/>
              <a:buChar char="q"/>
            </a:pPr>
            <a:r>
              <a:rPr lang="en-US" dirty="0" err="1">
                <a:solidFill>
                  <a:schemeClr val="bg1"/>
                </a:solidFill>
              </a:rPr>
              <a:t>StartPosition</a:t>
            </a:r>
            <a:r>
              <a:rPr lang="en-US" dirty="0">
                <a:solidFill>
                  <a:schemeClr val="bg1"/>
                </a:solidFill>
              </a:rPr>
              <a:t> to:</a:t>
            </a:r>
          </a:p>
          <a:p>
            <a:pPr marL="285750" indent="-285750">
              <a:buFont typeface="Wingdings" panose="05000000000000000000" pitchFamily="2" charset="2"/>
              <a:buChar char="q"/>
            </a:pPr>
            <a:r>
              <a:rPr lang="en-US" dirty="0" err="1">
                <a:solidFill>
                  <a:schemeClr val="bg1"/>
                </a:solidFill>
              </a:rPr>
              <a:t>CenterScreen</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B70F65A-426B-403E-8C75-06380C71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233320"/>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53177"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43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Page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Page</a:t>
            </a:r>
          </a:p>
          <a:p>
            <a:pPr marL="285750" indent="-285750">
              <a:buFont typeface="Wingdings" panose="05000000000000000000" pitchFamily="2" charset="2"/>
              <a:buChar char="q"/>
            </a:pPr>
            <a:r>
              <a:rPr lang="en-US" dirty="0">
                <a:solidFill>
                  <a:schemeClr val="bg1"/>
                </a:solidFill>
              </a:rPr>
              <a:t>Double Click on User Name</a:t>
            </a:r>
          </a:p>
        </p:txBody>
      </p:sp>
      <p:pic>
        <p:nvPicPr>
          <p:cNvPr id="6" name="Picture 5" descr="A screenshot of a computer screen&#10;&#10;Description automatically generated">
            <a:extLst>
              <a:ext uri="{FF2B5EF4-FFF2-40B4-BE49-F238E27FC236}">
                <a16:creationId xmlns:a16="http://schemas.microsoft.com/office/drawing/2014/main" id="{AF30BB4F-3B72-4B75-934D-0870B398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08" y="1464102"/>
            <a:ext cx="8022518" cy="403612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16260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6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2" name="Picture 1">
            <a:extLst>
              <a:ext uri="{FF2B5EF4-FFF2-40B4-BE49-F238E27FC236}">
                <a16:creationId xmlns:a16="http://schemas.microsoft.com/office/drawing/2014/main" id="{A6C4E3E5-AF29-424D-A67D-B62BC6DBAED3}"/>
              </a:ext>
            </a:extLst>
          </p:cNvPr>
          <p:cNvPicPr>
            <a:picLocks noChangeAspect="1"/>
          </p:cNvPicPr>
          <p:nvPr/>
        </p:nvPicPr>
        <p:blipFill rotWithShape="1">
          <a:blip r:embed="rId2"/>
          <a:srcRect l="36427" t="19710" r="1028" b="23479"/>
          <a:stretch/>
        </p:blipFill>
        <p:spPr>
          <a:xfrm>
            <a:off x="4294118" y="1238966"/>
            <a:ext cx="7701132" cy="447686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482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456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User Form</a:t>
            </a:r>
          </a:p>
          <a:p>
            <a:pPr marL="285750" indent="-285750">
              <a:buFont typeface="Wingdings" panose="05000000000000000000" pitchFamily="2" charset="2"/>
              <a:buChar char="q"/>
            </a:pPr>
            <a:r>
              <a:rPr lang="en-US" dirty="0">
                <a:solidFill>
                  <a:schemeClr val="bg1"/>
                </a:solidFill>
              </a:rPr>
              <a:t>Insert the following code:</a:t>
            </a:r>
          </a:p>
        </p:txBody>
      </p:sp>
      <p:pic>
        <p:nvPicPr>
          <p:cNvPr id="3" name="Picture 2" descr="A screenshot of a computer screen&#10;&#10;Description automatically generated">
            <a:extLst>
              <a:ext uri="{FF2B5EF4-FFF2-40B4-BE49-F238E27FC236}">
                <a16:creationId xmlns:a16="http://schemas.microsoft.com/office/drawing/2014/main" id="{7B07539B-FD9A-48EE-9771-E3EDFE95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849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99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Location: 1135, 610</a:t>
            </a:r>
          </a:p>
          <a:p>
            <a:pPr marL="285750" indent="-285750">
              <a:buFont typeface="Wingdings" panose="05000000000000000000" pitchFamily="2" charset="2"/>
              <a:buChar char="q"/>
            </a:pPr>
            <a:r>
              <a:rPr lang="en-US" dirty="0">
                <a:solidFill>
                  <a:schemeClr val="bg1"/>
                </a:solidFill>
              </a:rPr>
              <a:t>Size: 35, 35</a:t>
            </a:r>
          </a:p>
          <a:p>
            <a:pPr marL="285750" indent="-285750">
              <a:buFont typeface="Wingdings" panose="05000000000000000000" pitchFamily="2" charset="2"/>
              <a:buChar char="q"/>
            </a:pPr>
            <a:r>
              <a:rPr lang="en-US" dirty="0">
                <a:solidFill>
                  <a:schemeClr val="bg1"/>
                </a:solidFill>
              </a:rPr>
              <a:t>Change to </a:t>
            </a: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Import Close Icon</a:t>
            </a:r>
          </a:p>
        </p:txBody>
      </p:sp>
      <p:pic>
        <p:nvPicPr>
          <p:cNvPr id="3" name="Picture 2" descr="A screenshot of a computer&#10;&#10;Description automatically generated">
            <a:extLst>
              <a:ext uri="{FF2B5EF4-FFF2-40B4-BE49-F238E27FC236}">
                <a16:creationId xmlns:a16="http://schemas.microsoft.com/office/drawing/2014/main" id="{36D8BF4C-213A-497D-A300-BE1788C83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445490" y="14219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00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Function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function to Button</a:t>
            </a:r>
          </a:p>
          <a:p>
            <a:pPr marL="285750" indent="-285750">
              <a:buFont typeface="Wingdings" panose="05000000000000000000" pitchFamily="2" charset="2"/>
              <a:buChar char="q"/>
            </a:pPr>
            <a:r>
              <a:rPr lang="en-US" dirty="0">
                <a:solidFill>
                  <a:schemeClr val="bg1"/>
                </a:solidFill>
              </a:rPr>
              <a:t>Double Click on Icon</a:t>
            </a:r>
          </a:p>
        </p:txBody>
      </p:sp>
      <p:pic>
        <p:nvPicPr>
          <p:cNvPr id="3" name="Picture 2" descr="A screenshot of a cell phone&#10;&#10;Description automatically generated">
            <a:extLst>
              <a:ext uri="{FF2B5EF4-FFF2-40B4-BE49-F238E27FC236}">
                <a16:creationId xmlns:a16="http://schemas.microsoft.com/office/drawing/2014/main" id="{BAE8BFC6-449E-4FC1-ABC6-16D2D33F1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770" y="1464102"/>
            <a:ext cx="4083432" cy="417498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256172" y="22721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13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shot of a computer screen&#10;&#10;Description automatically generated">
            <a:extLst>
              <a:ext uri="{FF2B5EF4-FFF2-40B4-BE49-F238E27FC236}">
                <a16:creationId xmlns:a16="http://schemas.microsoft.com/office/drawing/2014/main" id="{2683062E-1EA3-42D2-AD1B-57FA5AE17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3681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712207" y="286002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59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highlight>
                  <a:srgbClr val="FFFF00"/>
                </a:highlight>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715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BLL</a:t>
            </a:r>
          </a:p>
          <a:p>
            <a:pPr marL="285750" indent="-285750">
              <a:buFont typeface="Wingdings" panose="05000000000000000000" pitchFamily="2" charset="2"/>
              <a:buChar char="q"/>
            </a:pPr>
            <a:r>
              <a:rPr lang="en-US" dirty="0">
                <a:solidFill>
                  <a:schemeClr val="bg1"/>
                </a:solidFill>
              </a:rPr>
              <a:t>Business Logic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781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BLL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userBLL</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2C647E9-ACA9-4BA0-876D-0015136AB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72984"/>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916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INFO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Look at the server explorer</a:t>
            </a:r>
          </a:p>
          <a:p>
            <a:pPr marL="285750" indent="-285750">
              <a:buFont typeface="Wingdings" panose="05000000000000000000" pitchFamily="2" charset="2"/>
              <a:buChar char="q"/>
            </a:pPr>
            <a:r>
              <a:rPr lang="en-US" dirty="0">
                <a:solidFill>
                  <a:schemeClr val="bg1"/>
                </a:solidFill>
              </a:rPr>
              <a:t>Under the program you’ll see the table user id that we need to create the BLL from</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398094" y="12849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971AB39-61B4-4F84-B327-C76BB19D8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246" y="704908"/>
            <a:ext cx="7087589" cy="5010849"/>
          </a:xfrm>
          <a:prstGeom prst="rect">
            <a:avLst/>
          </a:prstGeom>
        </p:spPr>
      </p:pic>
    </p:spTree>
    <p:extLst>
      <p:ext uri="{BB962C8B-B14F-4D97-AF65-F5344CB8AC3E}">
        <p14:creationId xmlns:p14="http://schemas.microsoft.com/office/powerpoint/2010/main" val="1933133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Getter and Setter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Get and Set</a:t>
            </a:r>
          </a:p>
          <a:p>
            <a:pPr marL="285750" indent="-285750">
              <a:buFont typeface="Wingdings" panose="05000000000000000000" pitchFamily="2" charset="2"/>
              <a:buChar char="q"/>
            </a:pPr>
            <a:r>
              <a:rPr lang="en-US" dirty="0">
                <a:solidFill>
                  <a:schemeClr val="bg1"/>
                </a:solidFill>
              </a:rPr>
              <a:t>Type prop </a:t>
            </a:r>
          </a:p>
          <a:p>
            <a:pPr marL="285750" indent="-285750">
              <a:buFont typeface="Wingdings" panose="05000000000000000000" pitchFamily="2" charset="2"/>
              <a:buChar char="q"/>
            </a:pPr>
            <a:r>
              <a:rPr lang="en-US" dirty="0">
                <a:solidFill>
                  <a:schemeClr val="bg1"/>
                </a:solidFill>
              </a:rPr>
              <a:t>Press tab </a:t>
            </a:r>
            <a:r>
              <a:rPr lang="en-US" dirty="0" err="1">
                <a:solidFill>
                  <a:schemeClr val="bg1"/>
                </a:solidFill>
              </a:rPr>
              <a:t>tab</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Tab</a:t>
            </a:r>
          </a:p>
          <a:p>
            <a:pPr marL="285750" indent="-285750">
              <a:buFont typeface="Wingdings" panose="05000000000000000000" pitchFamily="2" charset="2"/>
              <a:buChar char="q"/>
            </a:pPr>
            <a:r>
              <a:rPr lang="en-US" dirty="0">
                <a:solidFill>
                  <a:schemeClr val="bg1"/>
                </a:solidFill>
              </a:rPr>
              <a:t>Enter </a:t>
            </a:r>
          </a:p>
          <a:p>
            <a:pPr marL="285750" indent="-285750">
              <a:buFont typeface="Wingdings" panose="05000000000000000000" pitchFamily="2" charset="2"/>
              <a:buChar char="q"/>
            </a:pPr>
            <a:r>
              <a:rPr lang="en-US" dirty="0">
                <a:solidFill>
                  <a:schemeClr val="bg1"/>
                </a:solidFill>
              </a:rPr>
              <a:t>Enter</a:t>
            </a:r>
          </a:p>
        </p:txBody>
      </p:sp>
      <p:pic>
        <p:nvPicPr>
          <p:cNvPr id="3" name="Picture 2" descr="A screenshot of a computer screen&#10;&#10;Description automatically generated">
            <a:extLst>
              <a:ext uri="{FF2B5EF4-FFF2-40B4-BE49-F238E27FC236}">
                <a16:creationId xmlns:a16="http://schemas.microsoft.com/office/drawing/2014/main" id="{F8F2DB8A-FBC4-423B-92C1-1F39886E5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287790"/>
            <a:ext cx="8039580" cy="4044706"/>
          </a:xfrm>
          <a:prstGeom prst="rect">
            <a:avLst/>
          </a:prstGeom>
        </p:spPr>
      </p:pic>
    </p:spTree>
    <p:extLst>
      <p:ext uri="{BB962C8B-B14F-4D97-AF65-F5344CB8AC3E}">
        <p14:creationId xmlns:p14="http://schemas.microsoft.com/office/powerpoint/2010/main" val="3942816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Get &amp; Set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//get is a read only accessor and set is a write only accessor</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15709D29-D8D2-4425-9A6C-F9DD599F6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773" y="963902"/>
            <a:ext cx="7342460" cy="5191062"/>
          </a:xfrm>
          <a:prstGeom prst="rect">
            <a:avLst/>
          </a:prstGeom>
        </p:spPr>
      </p:pic>
    </p:spTree>
    <p:extLst>
      <p:ext uri="{BB962C8B-B14F-4D97-AF65-F5344CB8AC3E}">
        <p14:creationId xmlns:p14="http://schemas.microsoft.com/office/powerpoint/2010/main" val="260388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Menu Strip</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MenuStrip</a:t>
            </a:r>
            <a:r>
              <a:rPr lang="en-US" dirty="0">
                <a:solidFill>
                  <a:schemeClr val="bg1"/>
                </a:solidFill>
              </a:rPr>
              <a:t> from the Toolbox and drag it to the top of left of the window</a:t>
            </a:r>
          </a:p>
        </p:txBody>
      </p:sp>
      <p:pic>
        <p:nvPicPr>
          <p:cNvPr id="5" name="Picture 4" descr="A screenshot of a computer screen&#10;&#10;Description automatically generated">
            <a:extLst>
              <a:ext uri="{FF2B5EF4-FFF2-40B4-BE49-F238E27FC236}">
                <a16:creationId xmlns:a16="http://schemas.microsoft.com/office/drawing/2014/main" id="{DAE9FE80-9D82-498C-AF76-3A1C9ED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869859" y="191718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6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highlight>
                  <a:srgbClr val="FFFF00"/>
                </a:highlight>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Upload Images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2995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Right Click on the program in Solutions Explorer</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Name it: DAL</a:t>
            </a:r>
          </a:p>
          <a:p>
            <a:pPr marL="285750" indent="-285750">
              <a:buFont typeface="Wingdings" panose="05000000000000000000" pitchFamily="2" charset="2"/>
              <a:buChar char="q"/>
            </a:pPr>
            <a:r>
              <a:rPr lang="en-US" dirty="0">
                <a:solidFill>
                  <a:schemeClr val="bg1"/>
                </a:solidFill>
              </a:rPr>
              <a:t>Data Access Layer</a:t>
            </a:r>
          </a:p>
        </p:txBody>
      </p:sp>
      <p:pic>
        <p:nvPicPr>
          <p:cNvPr id="2" name="Picture 1">
            <a:extLst>
              <a:ext uri="{FF2B5EF4-FFF2-40B4-BE49-F238E27FC236}">
                <a16:creationId xmlns:a16="http://schemas.microsoft.com/office/drawing/2014/main" id="{E9A16B26-117C-4075-9B6F-FA4AD934C256}"/>
              </a:ext>
            </a:extLst>
          </p:cNvPr>
          <p:cNvPicPr>
            <a:picLocks noChangeAspect="1"/>
          </p:cNvPicPr>
          <p:nvPr/>
        </p:nvPicPr>
        <p:blipFill rotWithShape="1">
          <a:blip r:embed="rId2"/>
          <a:srcRect l="41274" t="23565" r="2319" b="32995"/>
          <a:stretch/>
        </p:blipFill>
        <p:spPr>
          <a:xfrm>
            <a:off x="4451137" y="1743072"/>
            <a:ext cx="7594908" cy="37433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83453" y="281645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478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Class</a:t>
            </a:r>
          </a:p>
          <a:p>
            <a:pPr marL="285750" indent="-285750">
              <a:buFont typeface="Wingdings" panose="05000000000000000000" pitchFamily="2" charset="2"/>
              <a:buChar char="q"/>
            </a:pPr>
            <a:r>
              <a:rPr lang="en-US" dirty="0">
                <a:solidFill>
                  <a:schemeClr val="bg1"/>
                </a:solidFill>
              </a:rPr>
              <a:t>Right Click on DAL Folder </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r>
              <a:rPr lang="en-US" dirty="0">
                <a:solidFill>
                  <a:schemeClr val="bg1"/>
                </a:solidFill>
              </a:rPr>
              <a:t>Class</a:t>
            </a:r>
          </a:p>
          <a:p>
            <a:pPr marL="285750" indent="-285750">
              <a:buFont typeface="Wingdings" panose="05000000000000000000" pitchFamily="2" charset="2"/>
              <a:buChar char="q"/>
            </a:pPr>
            <a:r>
              <a:rPr lang="en-US" dirty="0">
                <a:solidFill>
                  <a:schemeClr val="bg1"/>
                </a:solidFill>
              </a:rPr>
              <a:t>Rename it: </a:t>
            </a:r>
            <a:r>
              <a:rPr lang="en-US" dirty="0" err="1">
                <a:solidFill>
                  <a:schemeClr val="bg1"/>
                </a:solidFill>
              </a:rPr>
              <a:t>userDAL</a:t>
            </a:r>
            <a:endParaRPr lang="en-US" dirty="0">
              <a:solidFill>
                <a:schemeClr val="bg1"/>
              </a:solidFill>
            </a:endParaRPr>
          </a:p>
        </p:txBody>
      </p:sp>
      <p:pic>
        <p:nvPicPr>
          <p:cNvPr id="2" name="Picture 1">
            <a:extLst>
              <a:ext uri="{FF2B5EF4-FFF2-40B4-BE49-F238E27FC236}">
                <a16:creationId xmlns:a16="http://schemas.microsoft.com/office/drawing/2014/main" id="{09E45589-8F10-41E0-9C29-16C08BA97740}"/>
              </a:ext>
            </a:extLst>
          </p:cNvPr>
          <p:cNvPicPr>
            <a:picLocks noChangeAspect="1"/>
          </p:cNvPicPr>
          <p:nvPr/>
        </p:nvPicPr>
        <p:blipFill rotWithShape="1">
          <a:blip r:embed="rId2"/>
          <a:srcRect l="36663" t="20885" r="1027" b="32561"/>
          <a:stretch/>
        </p:blipFill>
        <p:spPr>
          <a:xfrm>
            <a:off x="4242218" y="1464101"/>
            <a:ext cx="7860936" cy="375882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315112"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308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the DAL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DAL</a:t>
            </a:r>
          </a:p>
          <a:p>
            <a:pPr marL="285750" indent="-285750">
              <a:buFont typeface="Wingdings" panose="05000000000000000000" pitchFamily="2" charset="2"/>
              <a:buChar char="q"/>
            </a:pPr>
            <a:r>
              <a:rPr lang="en-US" dirty="0">
                <a:solidFill>
                  <a:schemeClr val="bg1"/>
                </a:solidFill>
              </a:rPr>
              <a:t>Insert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 computer, drawing&#10;&#10;Description automatically generated">
            <a:extLst>
              <a:ext uri="{FF2B5EF4-FFF2-40B4-BE49-F238E27FC236}">
                <a16:creationId xmlns:a16="http://schemas.microsoft.com/office/drawing/2014/main" id="{224D6192-6AFB-472D-A141-23C4F60E2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318157"/>
            <a:ext cx="8004540" cy="1569795"/>
          </a:xfrm>
          <a:prstGeom prst="rect">
            <a:avLst/>
          </a:prstGeom>
        </p:spPr>
      </p:pic>
    </p:spTree>
    <p:extLst>
      <p:ext uri="{BB962C8B-B14F-4D97-AF65-F5344CB8AC3E}">
        <p14:creationId xmlns:p14="http://schemas.microsoft.com/office/powerpoint/2010/main" val="3888622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 References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Update References</a:t>
            </a:r>
          </a:p>
          <a:p>
            <a:pPr marL="285750" indent="-285750">
              <a:buFont typeface="Wingdings" panose="05000000000000000000" pitchFamily="2" charset="2"/>
              <a:buChar char="q"/>
            </a:pPr>
            <a:r>
              <a:rPr lang="en-US" dirty="0">
                <a:solidFill>
                  <a:schemeClr val="bg1"/>
                </a:solidFill>
              </a:rPr>
              <a:t>Go to solution explorer</a:t>
            </a:r>
          </a:p>
          <a:p>
            <a:pPr marL="285750" indent="-285750">
              <a:buFont typeface="Wingdings" panose="05000000000000000000" pitchFamily="2" charset="2"/>
              <a:buChar char="q"/>
            </a:pPr>
            <a:r>
              <a:rPr lang="en-US" dirty="0">
                <a:solidFill>
                  <a:schemeClr val="bg1"/>
                </a:solidFill>
              </a:rPr>
              <a:t>Right Click on References</a:t>
            </a:r>
          </a:p>
          <a:p>
            <a:pPr marL="285750" indent="-285750">
              <a:buFont typeface="Wingdings" panose="05000000000000000000" pitchFamily="2" charset="2"/>
              <a:buChar char="q"/>
            </a:pPr>
            <a:r>
              <a:rPr lang="en-US" dirty="0">
                <a:solidFill>
                  <a:schemeClr val="bg1"/>
                </a:solidFill>
              </a:rPr>
              <a:t>Add Reference</a:t>
            </a:r>
          </a:p>
          <a:p>
            <a:pPr marL="285750" indent="-285750">
              <a:buFont typeface="Wingdings" panose="05000000000000000000" pitchFamily="2" charset="2"/>
              <a:buChar char="q"/>
            </a:pPr>
            <a:r>
              <a:rPr lang="en-US" dirty="0">
                <a:solidFill>
                  <a:schemeClr val="bg1"/>
                </a:solidFill>
              </a:rPr>
              <a:t>Search for config</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System.Configuration</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ok</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F50392A-9607-4345-A99B-D4C52E955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713" y="1904169"/>
            <a:ext cx="7931841" cy="316391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781925"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5766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Using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Click on </a:t>
            </a:r>
            <a:r>
              <a:rPr lang="en-US" dirty="0" err="1">
                <a:solidFill>
                  <a:schemeClr val="bg1"/>
                </a:solidFill>
              </a:rPr>
              <a:t>ConfigurationManager</a:t>
            </a:r>
            <a:r>
              <a:rPr lang="en-US" dirty="0">
                <a:solidFill>
                  <a:schemeClr val="bg1"/>
                </a:solidFill>
              </a:rPr>
              <a:t> name</a:t>
            </a:r>
          </a:p>
          <a:p>
            <a:pPr marL="285750" indent="-285750">
              <a:buFont typeface="Wingdings" panose="05000000000000000000" pitchFamily="2" charset="2"/>
              <a:buChar char="q"/>
            </a:pPr>
            <a:r>
              <a:rPr lang="en-US" dirty="0">
                <a:solidFill>
                  <a:schemeClr val="bg1"/>
                </a:solidFill>
              </a:rPr>
              <a:t>Select the using phrase to import the using data</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40014" y="32876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666D0D-19F7-41E0-AB81-7619D5CEF303}"/>
              </a:ext>
            </a:extLst>
          </p:cNvPr>
          <p:cNvPicPr>
            <a:picLocks noChangeAspect="1"/>
          </p:cNvPicPr>
          <p:nvPr/>
        </p:nvPicPr>
        <p:blipFill rotWithShape="1">
          <a:blip r:embed="rId2"/>
          <a:srcRect l="44457" t="24633" r="6947" b="41469"/>
          <a:stretch/>
        </p:blipFill>
        <p:spPr>
          <a:xfrm>
            <a:off x="4167268" y="1904169"/>
            <a:ext cx="7985984" cy="3565173"/>
          </a:xfrm>
          <a:prstGeom prst="rect">
            <a:avLst/>
          </a:prstGeom>
        </p:spPr>
      </p:pic>
    </p:spTree>
    <p:extLst>
      <p:ext uri="{BB962C8B-B14F-4D97-AF65-F5344CB8AC3E}">
        <p14:creationId xmlns:p14="http://schemas.microsoft.com/office/powerpoint/2010/main" val="14401975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Region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Region  for better code management</a:t>
            </a:r>
          </a:p>
          <a:p>
            <a:pPr marL="285750" indent="-285750">
              <a:buFont typeface="Wingdings" panose="05000000000000000000" pitchFamily="2" charset="2"/>
              <a:buChar char="q"/>
            </a:pPr>
            <a:r>
              <a:rPr lang="en-US" dirty="0">
                <a:solidFill>
                  <a:schemeClr val="bg1"/>
                </a:solidFill>
              </a:rPr>
              <a:t>Type the following code: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90742" y="28985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creen&#10;&#10;Description automatically generated">
            <a:extLst>
              <a:ext uri="{FF2B5EF4-FFF2-40B4-BE49-F238E27FC236}">
                <a16:creationId xmlns:a16="http://schemas.microsoft.com/office/drawing/2014/main" id="{DFA61AD9-1A67-4880-A52C-F1BAA8799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2033281"/>
            <a:ext cx="7894834" cy="2528756"/>
          </a:xfrm>
          <a:prstGeom prst="rect">
            <a:avLst/>
          </a:prstGeom>
        </p:spPr>
      </p:pic>
    </p:spTree>
    <p:extLst>
      <p:ext uri="{BB962C8B-B14F-4D97-AF65-F5344CB8AC3E}">
        <p14:creationId xmlns:p14="http://schemas.microsoft.com/office/powerpoint/2010/main" val="29564178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SELECT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11ADD3D-35A5-4621-B296-4B8DDC2EB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634" y="79061"/>
            <a:ext cx="6677201" cy="6699874"/>
          </a:xfrm>
          <a:prstGeom prst="rect">
            <a:avLst/>
          </a:prstGeom>
        </p:spPr>
      </p:pic>
    </p:spTree>
    <p:extLst>
      <p:ext uri="{BB962C8B-B14F-4D97-AF65-F5344CB8AC3E}">
        <p14:creationId xmlns:p14="http://schemas.microsoft.com/office/powerpoint/2010/main" val="3640837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SELECT</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04A9BB67-3469-4F4D-AE35-42917A41F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06254"/>
            <a:ext cx="7897106" cy="3885678"/>
          </a:xfrm>
          <a:prstGeom prst="rect">
            <a:avLst/>
          </a:prstGeom>
        </p:spPr>
      </p:pic>
    </p:spTree>
    <p:extLst>
      <p:ext uri="{BB962C8B-B14F-4D97-AF65-F5344CB8AC3E}">
        <p14:creationId xmlns:p14="http://schemas.microsoft.com/office/powerpoint/2010/main" val="3265629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156BDB9E-73BE-49FC-ACF3-A1ED5DE20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354" y="178836"/>
            <a:ext cx="7200559" cy="6360076"/>
          </a:xfrm>
          <a:prstGeom prst="rect">
            <a:avLst/>
          </a:prstGeom>
        </p:spPr>
      </p:pic>
    </p:spTree>
    <p:extLst>
      <p:ext uri="{BB962C8B-B14F-4D97-AF65-F5344CB8AC3E}">
        <p14:creationId xmlns:p14="http://schemas.microsoft.com/office/powerpoint/2010/main" val="12327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Names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Type in the new text box </a:t>
            </a:r>
          </a:p>
          <a:p>
            <a:pPr marL="285750" indent="-285750">
              <a:buFont typeface="Wingdings" panose="05000000000000000000" pitchFamily="2" charset="2"/>
              <a:buChar char="q"/>
            </a:pPr>
            <a:r>
              <a:rPr lang="en-US" dirty="0">
                <a:solidFill>
                  <a:schemeClr val="bg1"/>
                </a:solidFill>
              </a:rPr>
              <a:t>Users</a:t>
            </a:r>
          </a:p>
          <a:p>
            <a:pPr marL="285750" indent="-285750">
              <a:buFont typeface="Wingdings" panose="05000000000000000000" pitchFamily="2" charset="2"/>
              <a:buChar char="q"/>
            </a:pPr>
            <a:r>
              <a:rPr lang="en-US" dirty="0">
                <a:solidFill>
                  <a:schemeClr val="bg1"/>
                </a:solidFill>
              </a:rPr>
              <a:t>Then add another</a:t>
            </a:r>
          </a:p>
          <a:p>
            <a:pPr marL="285750" indent="-285750">
              <a:buFont typeface="Wingdings" panose="05000000000000000000" pitchFamily="2" charset="2"/>
              <a:buChar char="q"/>
            </a:pPr>
            <a:r>
              <a:rPr lang="en-US" dirty="0">
                <a:solidFill>
                  <a:schemeClr val="bg1"/>
                </a:solidFill>
              </a:rPr>
              <a:t>Called Admin</a:t>
            </a:r>
          </a:p>
        </p:txBody>
      </p:sp>
      <p:pic>
        <p:nvPicPr>
          <p:cNvPr id="3" name="Picture 2" descr="A screenshot of a computer screen&#10;&#10;Description automatically generated">
            <a:extLst>
              <a:ext uri="{FF2B5EF4-FFF2-40B4-BE49-F238E27FC236}">
                <a16:creationId xmlns:a16="http://schemas.microsoft.com/office/drawing/2014/main" id="{5BB34DD8-CFC1-41E3-8DE1-81C03221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143514"/>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03192" y="12548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734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INSERT</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7" name="Picture 6" descr="A screenshot of a cell phone&#10;&#10;Description automatically generated">
            <a:extLst>
              <a:ext uri="{FF2B5EF4-FFF2-40B4-BE49-F238E27FC236}">
                <a16:creationId xmlns:a16="http://schemas.microsoft.com/office/drawing/2014/main" id="{57C95ACF-ACB8-45CB-897F-79420EF8C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649" y="852468"/>
            <a:ext cx="7478169" cy="5677692"/>
          </a:xfrm>
          <a:prstGeom prst="rect">
            <a:avLst/>
          </a:prstGeom>
        </p:spPr>
      </p:pic>
    </p:spTree>
    <p:extLst>
      <p:ext uri="{BB962C8B-B14F-4D97-AF65-F5344CB8AC3E}">
        <p14:creationId xmlns:p14="http://schemas.microsoft.com/office/powerpoint/2010/main" val="141810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3" name="Picture 2" descr="A screenshot of a cell phone&#10;&#10;Description automatically generated">
            <a:extLst>
              <a:ext uri="{FF2B5EF4-FFF2-40B4-BE49-F238E27FC236}">
                <a16:creationId xmlns:a16="http://schemas.microsoft.com/office/drawing/2014/main" id="{4B8BC599-E345-4DF8-AA1E-AC84DAA4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98" y="146627"/>
            <a:ext cx="6831207" cy="6564742"/>
          </a:xfrm>
          <a:prstGeom prst="rect">
            <a:avLst/>
          </a:prstGeom>
        </p:spPr>
      </p:pic>
    </p:spTree>
    <p:extLst>
      <p:ext uri="{BB962C8B-B14F-4D97-AF65-F5344CB8AC3E}">
        <p14:creationId xmlns:p14="http://schemas.microsoft.com/office/powerpoint/2010/main" val="5967637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UPDATE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3" name="Picture 2" descr="A screenshot of a cell phone&#10;&#10;Description automatically generated">
            <a:extLst>
              <a:ext uri="{FF2B5EF4-FFF2-40B4-BE49-F238E27FC236}">
                <a16:creationId xmlns:a16="http://schemas.microsoft.com/office/drawing/2014/main" id="{BB443138-5684-4F04-915F-0FD8DDF0C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310" y="1069382"/>
            <a:ext cx="7901154" cy="5052669"/>
          </a:xfrm>
          <a:prstGeom prst="rect">
            <a:avLst/>
          </a:prstGeom>
        </p:spPr>
      </p:pic>
    </p:spTree>
    <p:extLst>
      <p:ext uri="{BB962C8B-B14F-4D97-AF65-F5344CB8AC3E}">
        <p14:creationId xmlns:p14="http://schemas.microsoft.com/office/powerpoint/2010/main" val="23670345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DELETE</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Code Try, Catch, and Finally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Try, Catch, and Finally</a:t>
            </a:r>
          </a:p>
          <a:p>
            <a:pPr marL="285750" indent="-285750">
              <a:buFont typeface="Wingdings" panose="05000000000000000000" pitchFamily="2" charset="2"/>
              <a:buChar char="q"/>
            </a:pPr>
            <a:r>
              <a:rPr lang="en-US" dirty="0">
                <a:solidFill>
                  <a:schemeClr val="bg1"/>
                </a:solidFill>
              </a:rPr>
              <a:t>Write the following Code within the region code block:</a:t>
            </a:r>
          </a:p>
        </p:txBody>
      </p:sp>
      <p:pic>
        <p:nvPicPr>
          <p:cNvPr id="5" name="Picture 4" descr="A screenshot of a cell phone&#10;&#10;Description automatically generated">
            <a:extLst>
              <a:ext uri="{FF2B5EF4-FFF2-40B4-BE49-F238E27FC236}">
                <a16:creationId xmlns:a16="http://schemas.microsoft.com/office/drawing/2014/main" id="{7BE340DC-470B-4CDB-B699-17849FCD3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455" y="178836"/>
            <a:ext cx="6861380" cy="6425946"/>
          </a:xfrm>
          <a:prstGeom prst="rect">
            <a:avLst/>
          </a:prstGeom>
        </p:spPr>
      </p:pic>
    </p:spTree>
    <p:extLst>
      <p:ext uri="{BB962C8B-B14F-4D97-AF65-F5344CB8AC3E}">
        <p14:creationId xmlns:p14="http://schemas.microsoft.com/office/powerpoint/2010/main" val="38197070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DELETE</a:t>
            </a:r>
            <a:br>
              <a:rPr lang="en-US" sz="4400" dirty="0">
                <a:solidFill>
                  <a:srgbClr val="FFFFFF"/>
                </a:solidFill>
              </a:rPr>
            </a:br>
            <a:r>
              <a:rPr lang="en-US" sz="4400" kern="1200" dirty="0">
                <a:solidFill>
                  <a:srgbClr val="FFFFFF"/>
                </a:solidFill>
                <a:latin typeface="+mj-lt"/>
                <a:ea typeface="+mj-ea"/>
                <a:cs typeface="+mj-cs"/>
              </a:rPr>
              <a:t>Try Code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 in try block</a:t>
            </a:r>
          </a:p>
          <a:p>
            <a:pPr marL="285750" indent="-285750">
              <a:buFont typeface="Wingdings" panose="05000000000000000000" pitchFamily="2" charset="2"/>
              <a:buChar char="q"/>
            </a:pPr>
            <a:r>
              <a:rPr lang="en-US" dirty="0">
                <a:solidFill>
                  <a:schemeClr val="bg1"/>
                </a:solidFill>
              </a:rPr>
              <a:t>Write the following:</a:t>
            </a:r>
          </a:p>
        </p:txBody>
      </p:sp>
      <p:pic>
        <p:nvPicPr>
          <p:cNvPr id="5" name="Picture 4" descr="A screenshot of a cell phone&#10;&#10;Description automatically generated">
            <a:extLst>
              <a:ext uri="{FF2B5EF4-FFF2-40B4-BE49-F238E27FC236}">
                <a16:creationId xmlns:a16="http://schemas.microsoft.com/office/drawing/2014/main" id="{AE33F48C-5BDF-4BF3-94DE-8C82C0F7F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607" y="954231"/>
            <a:ext cx="7484185" cy="5198596"/>
          </a:xfrm>
          <a:prstGeom prst="rect">
            <a:avLst/>
          </a:prstGeom>
        </p:spPr>
      </p:pic>
      <p:pic>
        <p:nvPicPr>
          <p:cNvPr id="7" name="Picture 6">
            <a:extLst>
              <a:ext uri="{FF2B5EF4-FFF2-40B4-BE49-F238E27FC236}">
                <a16:creationId xmlns:a16="http://schemas.microsoft.com/office/drawing/2014/main" id="{A753EA44-D87B-4273-93DE-B4F384D1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650" y="1285697"/>
            <a:ext cx="5011272" cy="618472"/>
          </a:xfrm>
          <a:prstGeom prst="rect">
            <a:avLst/>
          </a:prstGeom>
        </p:spPr>
      </p:pic>
    </p:spTree>
    <p:extLst>
      <p:ext uri="{BB962C8B-B14F-4D97-AF65-F5344CB8AC3E}">
        <p14:creationId xmlns:p14="http://schemas.microsoft.com/office/powerpoint/2010/main" val="3151253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 for User Module</a:t>
            </a:r>
          </a:p>
          <a:p>
            <a:pPr marL="0" indent="0">
              <a:buNone/>
            </a:pPr>
            <a:r>
              <a:rPr lang="en-US" dirty="0">
                <a:latin typeface="Arial Nova Light" panose="020B0304020202020204" pitchFamily="34" charset="0"/>
              </a:rPr>
              <a:t>6. Create Methods INSERT, UPDATE, DELETE for Users</a:t>
            </a:r>
          </a:p>
          <a:p>
            <a:pPr marL="0" indent="0">
              <a:buNone/>
            </a:pPr>
            <a:r>
              <a:rPr lang="en-US" dirty="0">
                <a:latin typeface="Arial Nova Light" panose="020B0304020202020204" pitchFamily="34" charset="0"/>
              </a:rPr>
              <a:t>7. Adding ADD, UPDATE, DELETE functions for Users</a:t>
            </a:r>
          </a:p>
          <a:p>
            <a:pPr marL="0" indent="0">
              <a:buNone/>
            </a:pPr>
            <a:r>
              <a:rPr lang="en-US" dirty="0">
                <a:latin typeface="Arial Nova Light" panose="020B0304020202020204" pitchFamily="34" charset="0"/>
              </a:rPr>
              <a:t>8. Add Search Functionality for Users</a:t>
            </a:r>
          </a:p>
          <a:p>
            <a:pPr marL="0" indent="0">
              <a:buNone/>
            </a:pPr>
            <a:r>
              <a:rPr lang="en-US" dirty="0">
                <a:latin typeface="Arial Nova Light" panose="020B0304020202020204" pitchFamily="34" charset="0"/>
              </a:rPr>
              <a:t>9. Design Form for Customer Module</a:t>
            </a:r>
          </a:p>
          <a:p>
            <a:pPr marL="0" indent="0">
              <a:buNone/>
            </a:pPr>
            <a:r>
              <a:rPr lang="en-US" dirty="0">
                <a:latin typeface="Arial Nova Light" panose="020B0304020202020204" pitchFamily="34" charset="0"/>
              </a:rPr>
              <a:t>10. Create BLL for Customer Module</a:t>
            </a:r>
          </a:p>
          <a:p>
            <a:pPr marL="0" indent="0">
              <a:buNone/>
            </a:pPr>
            <a:r>
              <a:rPr lang="en-US" dirty="0">
                <a:latin typeface="Arial Nova Light" panose="020B0304020202020204" pitchFamily="34" charset="0"/>
              </a:rPr>
              <a:t>11. Create Methods to Customers</a:t>
            </a:r>
          </a:p>
          <a:p>
            <a:pPr marL="0" indent="0">
              <a:buNone/>
            </a:pPr>
            <a:r>
              <a:rPr lang="en-US" dirty="0">
                <a:latin typeface="Arial Nova Light" panose="020B0304020202020204" pitchFamily="34" charset="0"/>
              </a:rPr>
              <a:t>12. Create ADD, UPDATE, DELETE for Customers</a:t>
            </a:r>
          </a:p>
          <a:p>
            <a:pPr marL="0" indent="0">
              <a:buNone/>
            </a:pPr>
            <a:r>
              <a:rPr lang="en-US" dirty="0">
                <a:latin typeface="Arial Nova Light" panose="020B0304020202020204" pitchFamily="34" charset="0"/>
              </a:rPr>
              <a:t>13. Upload Profile Picture for Customers</a:t>
            </a:r>
          </a:p>
          <a:p>
            <a:pPr marL="0" indent="0">
              <a:buNone/>
            </a:pPr>
            <a:r>
              <a:rPr lang="en-US" dirty="0">
                <a:latin typeface="Arial Nova Light" panose="020B0304020202020204" pitchFamily="34" charset="0"/>
              </a:rPr>
              <a:t>14. Refresh Dashboard on Database Change</a:t>
            </a:r>
          </a:p>
          <a:p>
            <a:pPr marL="0" indent="0">
              <a:buNone/>
            </a:pPr>
            <a:r>
              <a:rPr lang="en-US" dirty="0">
                <a:latin typeface="Arial Nova Light" panose="020B0304020202020204" pitchFamily="34" charset="0"/>
              </a:rPr>
              <a:t>15. Add Search Functionality for Customers</a:t>
            </a:r>
          </a:p>
          <a:p>
            <a:pPr marL="0" indent="0">
              <a:buNone/>
            </a:pPr>
            <a:r>
              <a:rPr lang="en-US" dirty="0">
                <a:latin typeface="Arial Nova Light" panose="020B0304020202020204" pitchFamily="34" charset="0"/>
              </a:rPr>
              <a:t>16. Design Login Form</a:t>
            </a:r>
          </a:p>
          <a:p>
            <a:pPr marL="0" indent="0">
              <a:buNone/>
            </a:pPr>
            <a:r>
              <a:rPr lang="en-US" dirty="0">
                <a:latin typeface="Arial Nova Light" panose="020B0304020202020204" pitchFamily="34" charset="0"/>
              </a:rPr>
              <a:t>17. Add Login Functionality</a:t>
            </a:r>
          </a:p>
          <a:p>
            <a:pPr marL="0" indent="0">
              <a:buNone/>
            </a:pPr>
            <a:r>
              <a:rPr lang="en-US" dirty="0">
                <a:latin typeface="Arial Nova Light" panose="020B0304020202020204" pitchFamily="34" charset="0"/>
              </a:rPr>
              <a:t>18. Saving and Displaying Logged in Users</a:t>
            </a:r>
          </a:p>
          <a:p>
            <a:pPr marL="0" indent="0">
              <a:buNone/>
            </a:pPr>
            <a:r>
              <a:rPr lang="en-US" dirty="0">
                <a:latin typeface="Arial Nova Light" panose="020B0304020202020204" pitchFamily="34" charset="0"/>
              </a:rPr>
              <a:t>19. Create Animated – Loading Progress – Splash Screen</a:t>
            </a:r>
          </a:p>
          <a:p>
            <a:pPr marL="0" indent="0">
              <a:buNone/>
            </a:pPr>
            <a:r>
              <a:rPr lang="en-US" dirty="0">
                <a:latin typeface="Arial Nova Light" panose="020B0304020202020204" pitchFamily="34" charset="0"/>
              </a:rPr>
              <a:t>20. Delete Image File</a:t>
            </a:r>
          </a:p>
          <a:p>
            <a:pPr marL="0" indent="0">
              <a:buNone/>
            </a:pPr>
            <a:r>
              <a:rPr lang="en-US" dirty="0">
                <a:latin typeface="Arial Nova Light" panose="020B0304020202020204" pitchFamily="34" charset="0"/>
              </a:rPr>
              <a:t>21.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1704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Button</a:t>
            </a:r>
          </a:p>
          <a:p>
            <a:pPr marL="285750" indent="-285750">
              <a:buFont typeface="Wingdings" panose="05000000000000000000" pitchFamily="2" charset="2"/>
              <a:buChar char="q"/>
            </a:pPr>
            <a:r>
              <a:rPr lang="en-US" dirty="0">
                <a:solidFill>
                  <a:schemeClr val="bg1"/>
                </a:solidFill>
              </a:rPr>
              <a:t>Double Click on the ADD button</a:t>
            </a:r>
          </a:p>
        </p:txBody>
      </p:sp>
      <p:pic>
        <p:nvPicPr>
          <p:cNvPr id="3" name="Picture 2" descr="A screenshot of a computer&#10;&#10;Description automatically generated">
            <a:extLst>
              <a:ext uri="{FF2B5EF4-FFF2-40B4-BE49-F238E27FC236}">
                <a16:creationId xmlns:a16="http://schemas.microsoft.com/office/drawing/2014/main" id="{4029920E-130B-4F63-94DE-36CB41241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359" y="1415843"/>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118" y="34289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7018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6" name="Picture 5" descr="A screen shot of a smart phone&#10;&#10;Description automatically generated">
            <a:extLst>
              <a:ext uri="{FF2B5EF4-FFF2-40B4-BE49-F238E27FC236}">
                <a16:creationId xmlns:a16="http://schemas.microsoft.com/office/drawing/2014/main" id="{B445A981-9E2A-4EF3-97FF-50FBFB1CA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904" y="749966"/>
            <a:ext cx="7223459" cy="5537986"/>
          </a:xfrm>
          <a:prstGeom prst="rect">
            <a:avLst/>
          </a:prstGeom>
        </p:spPr>
      </p:pic>
    </p:spTree>
    <p:extLst>
      <p:ext uri="{BB962C8B-B14F-4D97-AF65-F5344CB8AC3E}">
        <p14:creationId xmlns:p14="http://schemas.microsoft.com/office/powerpoint/2010/main" val="36620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 and 3</a:t>
            </a:r>
          </a:p>
        </p:txBody>
      </p:sp>
      <p:pic>
        <p:nvPicPr>
          <p:cNvPr id="3" name="Picture 2" descr="A picture containing screenshot, screen, sitting, monitor&#10;&#10;Description automatically generated">
            <a:extLst>
              <a:ext uri="{FF2B5EF4-FFF2-40B4-BE49-F238E27FC236}">
                <a16:creationId xmlns:a16="http://schemas.microsoft.com/office/drawing/2014/main" id="{F5380E81-2A3A-47C3-96D2-7A92216D5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57156"/>
            <a:ext cx="7978425" cy="3174472"/>
          </a:xfrm>
          <a:prstGeom prst="rect">
            <a:avLst/>
          </a:prstGeom>
        </p:spPr>
      </p:pic>
    </p:spTree>
    <p:extLst>
      <p:ext uri="{BB962C8B-B14F-4D97-AF65-F5344CB8AC3E}">
        <p14:creationId xmlns:p14="http://schemas.microsoft.com/office/powerpoint/2010/main" val="12497977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Hide Password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Hide Password</a:t>
            </a:r>
          </a:p>
          <a:p>
            <a:pPr marL="285750" indent="-285750">
              <a:buFont typeface="Wingdings" panose="05000000000000000000" pitchFamily="2" charset="2"/>
              <a:buChar char="q"/>
            </a:pPr>
            <a:r>
              <a:rPr lang="en-US" dirty="0">
                <a:solidFill>
                  <a:schemeClr val="bg1"/>
                </a:solidFill>
              </a:rPr>
              <a:t>Go to the User Form</a:t>
            </a:r>
          </a:p>
          <a:p>
            <a:pPr marL="285750" indent="-285750">
              <a:buFont typeface="Wingdings" panose="05000000000000000000" pitchFamily="2" charset="2"/>
              <a:buChar char="q"/>
            </a:pPr>
            <a:r>
              <a:rPr lang="en-US" dirty="0">
                <a:solidFill>
                  <a:schemeClr val="bg1"/>
                </a:solidFill>
              </a:rPr>
              <a:t>Select the password text box</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PasswordChar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Insert ‘x’</a:t>
            </a:r>
          </a:p>
        </p:txBody>
      </p:sp>
      <p:pic>
        <p:nvPicPr>
          <p:cNvPr id="3" name="Picture 2" descr="A screenshot of a computer screen&#10;&#10;Description automatically generated">
            <a:extLst>
              <a:ext uri="{FF2B5EF4-FFF2-40B4-BE49-F238E27FC236}">
                <a16:creationId xmlns:a16="http://schemas.microsoft.com/office/drawing/2014/main" id="{B5CA893E-9F30-4959-9E39-80F1ECB63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93" y="1372884"/>
            <a:ext cx="7897882" cy="397341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35430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22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Menu Strip in Properties</a:t>
            </a:r>
          </a:p>
          <a:p>
            <a:pPr marL="285750" indent="-285750">
              <a:buFont typeface="Wingdings" panose="05000000000000000000" pitchFamily="2" charset="2"/>
              <a:buChar char="q"/>
            </a:pPr>
            <a:r>
              <a:rPr lang="en-US" dirty="0">
                <a:solidFill>
                  <a:schemeClr val="bg1"/>
                </a:solidFill>
              </a:rPr>
              <a:t>Rename using camel case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menuStripTop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E282381-4902-49B0-97E4-CA5E8517D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17231"/>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3699" y="27094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165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to show Data table in User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Go to the </a:t>
            </a:r>
            <a:r>
              <a:rPr lang="en-US" dirty="0" err="1">
                <a:solidFill>
                  <a:schemeClr val="bg1"/>
                </a:solidFill>
              </a:rPr>
              <a:t>btnAdd_click</a:t>
            </a:r>
            <a:r>
              <a:rPr lang="en-US" dirty="0">
                <a:solidFill>
                  <a:schemeClr val="bg1"/>
                </a:solidFill>
              </a:rPr>
              <a:t> function</a:t>
            </a:r>
          </a:p>
          <a:p>
            <a:pPr marL="285750" indent="-285750">
              <a:buFont typeface="Wingdings" panose="05000000000000000000" pitchFamily="2" charset="2"/>
              <a:buChar char="q"/>
            </a:pPr>
            <a:r>
              <a:rPr lang="en-US" dirty="0">
                <a:solidFill>
                  <a:schemeClr val="bg1"/>
                </a:solidFill>
              </a:rPr>
              <a:t>Add the following code:</a:t>
            </a:r>
          </a:p>
          <a:p>
            <a:pPr marL="285750" indent="-285750">
              <a:buFont typeface="Wingdings" panose="05000000000000000000" pitchFamily="2" charset="2"/>
              <a:buChar char="q"/>
            </a:pPr>
            <a:r>
              <a:rPr lang="en-US" dirty="0">
                <a:solidFill>
                  <a:schemeClr val="bg1"/>
                </a:solidFill>
              </a:rPr>
              <a:t>And Call it</a:t>
            </a:r>
          </a:p>
        </p:txBody>
      </p:sp>
      <p:pic>
        <p:nvPicPr>
          <p:cNvPr id="3" name="Picture 2" descr="A screenshot of a computer&#10;&#10;Description automatically generated">
            <a:extLst>
              <a:ext uri="{FF2B5EF4-FFF2-40B4-BE49-F238E27FC236}">
                <a16:creationId xmlns:a16="http://schemas.microsoft.com/office/drawing/2014/main" id="{1DC19D76-7EE4-4DD2-A0E1-2CEBBD92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788" y="319088"/>
            <a:ext cx="6502384" cy="620645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8445490" y="315332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it</a:t>
            </a:r>
          </a:p>
        </p:txBody>
      </p:sp>
      <p:sp>
        <p:nvSpPr>
          <p:cNvPr id="14" name="Arrow: Left 13">
            <a:extLst>
              <a:ext uri="{FF2B5EF4-FFF2-40B4-BE49-F238E27FC236}">
                <a16:creationId xmlns:a16="http://schemas.microsoft.com/office/drawing/2014/main" id="{906BA450-2FC6-4D57-BA3C-3A3E2F6BC003}"/>
              </a:ext>
            </a:extLst>
          </p:cNvPr>
          <p:cNvSpPr/>
          <p:nvPr/>
        </p:nvSpPr>
        <p:spPr>
          <a:xfrm rot="10800000">
            <a:off x="4902655" y="456218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itting, phone, holding, table&#10;&#10;Description automatically generated">
            <a:extLst>
              <a:ext uri="{FF2B5EF4-FFF2-40B4-BE49-F238E27FC236}">
                <a16:creationId xmlns:a16="http://schemas.microsoft.com/office/drawing/2014/main" id="{5E26334A-5BA5-4C3F-80F4-1A351CC03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81" y="5172091"/>
            <a:ext cx="1352912" cy="874534"/>
          </a:xfrm>
          <a:prstGeom prst="rect">
            <a:avLst/>
          </a:prstGeom>
        </p:spPr>
      </p:pic>
    </p:spTree>
    <p:extLst>
      <p:ext uri="{BB962C8B-B14F-4D97-AF65-F5344CB8AC3E}">
        <p14:creationId xmlns:p14="http://schemas.microsoft.com/office/powerpoint/2010/main" val="22457628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a:t>
            </a:r>
            <a:r>
              <a:rPr lang="en-US" dirty="0" err="1">
                <a:solidFill>
                  <a:schemeClr val="bg1"/>
                </a:solidFill>
              </a:rPr>
              <a:t>DataGridView</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Click on the event button</a:t>
            </a:r>
          </a:p>
          <a:p>
            <a:pPr marL="285750" indent="-285750">
              <a:buFont typeface="Wingdings" panose="05000000000000000000" pitchFamily="2" charset="2"/>
              <a:buChar char="q"/>
            </a:pPr>
            <a:r>
              <a:rPr lang="en-US" dirty="0">
                <a:solidFill>
                  <a:schemeClr val="bg1"/>
                </a:solidFill>
              </a:rPr>
              <a:t>Double Click on the </a:t>
            </a:r>
          </a:p>
          <a:p>
            <a:pPr marL="285750" indent="-285750">
              <a:buFont typeface="Wingdings" panose="05000000000000000000" pitchFamily="2" charset="2"/>
              <a:buChar char="q"/>
            </a:pPr>
            <a:r>
              <a:rPr lang="en-US" dirty="0" err="1">
                <a:solidFill>
                  <a:schemeClr val="bg1"/>
                </a:solidFill>
              </a:rPr>
              <a:t>RowsHeaderMouseClick</a:t>
            </a:r>
            <a:endParaRPr lang="en-US" dirty="0">
              <a:solidFill>
                <a:schemeClr val="bg1"/>
              </a:solidFill>
            </a:endParaRPr>
          </a:p>
        </p:txBody>
      </p:sp>
      <p:pic>
        <p:nvPicPr>
          <p:cNvPr id="2" name="Picture 1">
            <a:extLst>
              <a:ext uri="{FF2B5EF4-FFF2-40B4-BE49-F238E27FC236}">
                <a16:creationId xmlns:a16="http://schemas.microsoft.com/office/drawing/2014/main" id="{34EB2308-8DC4-42CF-97A5-118DA7F49E58}"/>
              </a:ext>
            </a:extLst>
          </p:cNvPr>
          <p:cNvPicPr>
            <a:picLocks noChangeAspect="1"/>
          </p:cNvPicPr>
          <p:nvPr/>
        </p:nvPicPr>
        <p:blipFill rotWithShape="1">
          <a:blip r:embed="rId2"/>
          <a:srcRect l="43154" t="22460" r="1027" b="34100"/>
          <a:stretch/>
        </p:blipFill>
        <p:spPr>
          <a:xfrm>
            <a:off x="4188985" y="1307834"/>
            <a:ext cx="7798390" cy="388409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592118"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7256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The Following:</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88814" y="190846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7C02BFC8-0429-4DD4-80A6-B6455AF1C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637117"/>
            <a:ext cx="7849472" cy="2609419"/>
          </a:xfrm>
          <a:prstGeom prst="rect">
            <a:avLst/>
          </a:prstGeom>
        </p:spPr>
      </p:pic>
    </p:spTree>
    <p:extLst>
      <p:ext uri="{BB962C8B-B14F-4D97-AF65-F5344CB8AC3E}">
        <p14:creationId xmlns:p14="http://schemas.microsoft.com/office/powerpoint/2010/main" val="12733394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Form Load Event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a:t>
            </a:r>
          </a:p>
          <a:p>
            <a:pPr marL="285750" indent="-285750">
              <a:buFont typeface="Wingdings" panose="05000000000000000000" pitchFamily="2" charset="2"/>
              <a:buChar char="q"/>
            </a:pPr>
            <a:r>
              <a:rPr lang="en-US" dirty="0">
                <a:solidFill>
                  <a:schemeClr val="bg1"/>
                </a:solidFill>
              </a:rPr>
              <a:t>Double Click on the User Form</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screen shot of a person&#10;&#10;Description automatically generated">
            <a:extLst>
              <a:ext uri="{FF2B5EF4-FFF2-40B4-BE49-F238E27FC236}">
                <a16:creationId xmlns:a16="http://schemas.microsoft.com/office/drawing/2014/main" id="{DB0DCFC6-0F0B-4B16-9CAC-9B4B34B5C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87" y="2132098"/>
            <a:ext cx="7600415" cy="1806040"/>
          </a:xfrm>
          <a:prstGeom prst="rect">
            <a:avLst/>
          </a:prstGeom>
        </p:spPr>
      </p:pic>
    </p:spTree>
    <p:extLst>
      <p:ext uri="{BB962C8B-B14F-4D97-AF65-F5344CB8AC3E}">
        <p14:creationId xmlns:p14="http://schemas.microsoft.com/office/powerpoint/2010/main" val="18644894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a:t>
            </a:r>
          </a:p>
        </p:txBody>
      </p:sp>
      <p:pic>
        <p:nvPicPr>
          <p:cNvPr id="3" name="Picture 2" descr="A screen shot of a computer&#10;&#10;Description automatically generated">
            <a:extLst>
              <a:ext uri="{FF2B5EF4-FFF2-40B4-BE49-F238E27FC236}">
                <a16:creationId xmlns:a16="http://schemas.microsoft.com/office/drawing/2014/main" id="{7880ED44-3396-4314-B3C3-E186D0A4D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999" y="1332635"/>
            <a:ext cx="7489270" cy="4383122"/>
          </a:xfrm>
          <a:prstGeom prst="rect">
            <a:avLst/>
          </a:prstGeom>
        </p:spPr>
      </p:pic>
    </p:spTree>
    <p:extLst>
      <p:ext uri="{BB962C8B-B14F-4D97-AF65-F5344CB8AC3E}">
        <p14:creationId xmlns:p14="http://schemas.microsoft.com/office/powerpoint/2010/main" val="31829391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UPDATE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Update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2</a:t>
            </a:r>
          </a:p>
        </p:txBody>
      </p:sp>
      <p:pic>
        <p:nvPicPr>
          <p:cNvPr id="5" name="Picture 4" descr="A screenshot of a cell phone&#10;&#10;Description automatically generated">
            <a:extLst>
              <a:ext uri="{FF2B5EF4-FFF2-40B4-BE49-F238E27FC236}">
                <a16:creationId xmlns:a16="http://schemas.microsoft.com/office/drawing/2014/main" id="{7211E705-C347-428F-A529-46916C1BF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404" y="1464102"/>
            <a:ext cx="7931222" cy="3126175"/>
          </a:xfrm>
          <a:prstGeom prst="rect">
            <a:avLst/>
          </a:prstGeom>
        </p:spPr>
      </p:pic>
    </p:spTree>
    <p:extLst>
      <p:ext uri="{BB962C8B-B14F-4D97-AF65-F5344CB8AC3E}">
        <p14:creationId xmlns:p14="http://schemas.microsoft.com/office/powerpoint/2010/main" val="39826211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Update region</a:t>
            </a:r>
          </a:p>
        </p:txBody>
      </p:sp>
      <p:pic>
        <p:nvPicPr>
          <p:cNvPr id="3" name="Picture 2" descr="A picture containing table, green, sitting, screen&#10;&#10;Description automatically generated">
            <a:extLst>
              <a:ext uri="{FF2B5EF4-FFF2-40B4-BE49-F238E27FC236}">
                <a16:creationId xmlns:a16="http://schemas.microsoft.com/office/drawing/2014/main" id="{0C1C42A8-0521-4579-8CC0-4F409EB4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961590"/>
            <a:ext cx="7175122" cy="3557814"/>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4274"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61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DELETE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Delete Button</a:t>
            </a:r>
          </a:p>
          <a:p>
            <a:pPr marL="285750" indent="-285750">
              <a:buFont typeface="Wingdings" panose="05000000000000000000" pitchFamily="2" charset="2"/>
              <a:buChar char="q"/>
            </a:pPr>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Step 1 and 2</a:t>
            </a:r>
          </a:p>
        </p:txBody>
      </p:sp>
      <p:pic>
        <p:nvPicPr>
          <p:cNvPr id="5" name="Picture 4" descr="A screenshot of a cell phone&#10;&#10;Description automatically generated">
            <a:extLst>
              <a:ext uri="{FF2B5EF4-FFF2-40B4-BE49-F238E27FC236}">
                <a16:creationId xmlns:a16="http://schemas.microsoft.com/office/drawing/2014/main" id="{4D52C1F9-722D-49AC-8122-B23D50E87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800017"/>
            <a:ext cx="7709476" cy="5042843"/>
          </a:xfrm>
          <a:prstGeom prst="rect">
            <a:avLst/>
          </a:prstGeom>
        </p:spPr>
      </p:pic>
    </p:spTree>
    <p:extLst>
      <p:ext uri="{BB962C8B-B14F-4D97-AF65-F5344CB8AC3E}">
        <p14:creationId xmlns:p14="http://schemas.microsoft.com/office/powerpoint/2010/main" val="16435871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Open the Database Connection</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Code</a:t>
            </a:r>
          </a:p>
          <a:p>
            <a:pPr marL="285750" indent="-285750">
              <a:buFont typeface="Wingdings" panose="05000000000000000000" pitchFamily="2" charset="2"/>
              <a:buChar char="q"/>
            </a:pPr>
            <a:r>
              <a:rPr lang="en-US" dirty="0">
                <a:solidFill>
                  <a:schemeClr val="bg1"/>
                </a:solidFill>
              </a:rPr>
              <a:t>Write the following in:</a:t>
            </a:r>
          </a:p>
          <a:p>
            <a:pPr marL="285750" indent="-285750">
              <a:buFont typeface="Wingdings" panose="05000000000000000000" pitchFamily="2" charset="2"/>
              <a:buChar char="q"/>
            </a:pPr>
            <a:r>
              <a:rPr lang="en-US" dirty="0" err="1">
                <a:solidFill>
                  <a:schemeClr val="bg1"/>
                </a:solidFill>
              </a:rPr>
              <a:t>userDal.cs</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Under the Delete region</a:t>
            </a:r>
          </a:p>
        </p:txBody>
      </p:sp>
      <p:pic>
        <p:nvPicPr>
          <p:cNvPr id="5" name="Picture 4" descr="A screenshot of a cell phone&#10;&#10;Description automatically generated">
            <a:extLst>
              <a:ext uri="{FF2B5EF4-FFF2-40B4-BE49-F238E27FC236}">
                <a16:creationId xmlns:a16="http://schemas.microsoft.com/office/drawing/2014/main" id="{144A3F6A-C79D-4462-8CCA-4D7B69BB9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734" y="702056"/>
            <a:ext cx="7366296" cy="508625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31651" y="491747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8285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CLEAR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Clear Button</a:t>
            </a:r>
          </a:p>
          <a:p>
            <a:pPr marL="285750" indent="-285750">
              <a:buFont typeface="Wingdings" panose="05000000000000000000" pitchFamily="2" charset="2"/>
              <a:buChar char="q"/>
            </a:pPr>
            <a:r>
              <a:rPr lang="en-US" dirty="0">
                <a:solidFill>
                  <a:schemeClr val="bg1"/>
                </a:solidFill>
              </a:rPr>
              <a:t>Code the Following:</a:t>
            </a:r>
          </a:p>
        </p:txBody>
      </p:sp>
      <p:pic>
        <p:nvPicPr>
          <p:cNvPr id="3" name="Picture 2" descr="A picture containing flower&#10;&#10;Description automatically generated">
            <a:extLst>
              <a:ext uri="{FF2B5EF4-FFF2-40B4-BE49-F238E27FC236}">
                <a16:creationId xmlns:a16="http://schemas.microsoft.com/office/drawing/2014/main" id="{D0BE2057-7B10-464C-A8DD-8E24186E8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2132098"/>
            <a:ext cx="7668332" cy="1912960"/>
          </a:xfrm>
          <a:prstGeom prst="rect">
            <a:avLst/>
          </a:prstGeom>
        </p:spPr>
      </p:pic>
    </p:spTree>
    <p:extLst>
      <p:ext uri="{BB962C8B-B14F-4D97-AF65-F5344CB8AC3E}">
        <p14:creationId xmlns:p14="http://schemas.microsoft.com/office/powerpoint/2010/main" val="325966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selector in the properties</a:t>
            </a:r>
          </a:p>
          <a:p>
            <a:pPr marL="285750" indent="-285750">
              <a:buFont typeface="Wingdings" panose="05000000000000000000" pitchFamily="2" charset="2"/>
              <a:buChar char="q"/>
            </a:pPr>
            <a:r>
              <a:rPr lang="en-US" dirty="0">
                <a:solidFill>
                  <a:schemeClr val="bg1"/>
                </a:solidFill>
              </a:rPr>
              <a:t>Change to:</a:t>
            </a: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Size 10</a:t>
            </a:r>
          </a:p>
        </p:txBody>
      </p:sp>
      <p:pic>
        <p:nvPicPr>
          <p:cNvPr id="3" name="Picture 2" descr="A screenshot of a computer screen&#10;&#10;Description automatically generated">
            <a:extLst>
              <a:ext uri="{FF2B5EF4-FFF2-40B4-BE49-F238E27FC236}">
                <a16:creationId xmlns:a16="http://schemas.microsoft.com/office/drawing/2014/main" id="{BF8848E5-CA45-4228-B0FF-F35B288B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954231"/>
            <a:ext cx="7952883" cy="416951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5EDB97-F3ED-4165-876F-6362F7F21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1" y="1658300"/>
            <a:ext cx="2555212" cy="204645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18832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60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CHANGED</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Backgrounds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Changed Backgrounds &amp; Colors</a:t>
            </a:r>
          </a:p>
        </p:txBody>
      </p:sp>
      <p:pic>
        <p:nvPicPr>
          <p:cNvPr id="6" name="Picture 5" descr="A screenshot of a computer screen&#10;&#10;Description automatically generated">
            <a:extLst>
              <a:ext uri="{FF2B5EF4-FFF2-40B4-BE49-F238E27FC236}">
                <a16:creationId xmlns:a16="http://schemas.microsoft.com/office/drawing/2014/main" id="{D37714F8-F6B0-40AB-9AEF-08C8AEEC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005" y="1199119"/>
            <a:ext cx="7641276" cy="4083433"/>
          </a:xfrm>
          <a:prstGeom prst="rect">
            <a:avLst/>
          </a:prstGeom>
        </p:spPr>
      </p:pic>
    </p:spTree>
    <p:extLst>
      <p:ext uri="{BB962C8B-B14F-4D97-AF65-F5344CB8AC3E}">
        <p14:creationId xmlns:p14="http://schemas.microsoft.com/office/powerpoint/2010/main" val="34836479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CHANGED</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Backgrounds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Changed Backgrounds &amp; Colors</a:t>
            </a:r>
          </a:p>
        </p:txBody>
      </p:sp>
      <p:pic>
        <p:nvPicPr>
          <p:cNvPr id="3" name="Picture 2" descr="A screenshot of a computer&#10;&#10;Description automatically generated">
            <a:extLst>
              <a:ext uri="{FF2B5EF4-FFF2-40B4-BE49-F238E27FC236}">
                <a16:creationId xmlns:a16="http://schemas.microsoft.com/office/drawing/2014/main" id="{E222660D-83CE-48B1-8AEB-D6F54F99B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326" y="1129844"/>
            <a:ext cx="7790219" cy="4187845"/>
          </a:xfrm>
          <a:prstGeom prst="rect">
            <a:avLst/>
          </a:prstGeom>
        </p:spPr>
      </p:pic>
    </p:spTree>
    <p:extLst>
      <p:ext uri="{BB962C8B-B14F-4D97-AF65-F5344CB8AC3E}">
        <p14:creationId xmlns:p14="http://schemas.microsoft.com/office/powerpoint/2010/main" val="28948585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highlight>
                  <a:srgbClr val="FFFF00"/>
                </a:highlight>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804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Image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change image button</a:t>
            </a:r>
          </a:p>
          <a:p>
            <a:pPr marL="285750" indent="-285750">
              <a:buFont typeface="Wingdings" panose="05000000000000000000" pitchFamily="2" charset="2"/>
              <a:buChar char="q"/>
            </a:pPr>
            <a:r>
              <a:rPr lang="en-US" dirty="0">
                <a:solidFill>
                  <a:schemeClr val="bg1"/>
                </a:solidFill>
              </a:rPr>
              <a:t>Double click on the button</a:t>
            </a:r>
          </a:p>
        </p:txBody>
      </p:sp>
      <p:pic>
        <p:nvPicPr>
          <p:cNvPr id="2" name="Picture 1" descr="A screenshot of a computer&#10;&#10;Description automatically generated">
            <a:extLst>
              <a:ext uri="{FF2B5EF4-FFF2-40B4-BE49-F238E27FC236}">
                <a16:creationId xmlns:a16="http://schemas.microsoft.com/office/drawing/2014/main" id="{9A5FB813-699D-4964-8BE0-D98DCEBF3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326" y="1129844"/>
            <a:ext cx="7790219" cy="418784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364050"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0202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Write this code</a:t>
            </a:r>
          </a:p>
          <a:p>
            <a:pPr marL="285750" indent="-285750">
              <a:buFont typeface="Wingdings" panose="05000000000000000000" pitchFamily="2" charset="2"/>
              <a:buChar char="q"/>
            </a:pPr>
            <a:r>
              <a:rPr lang="en-US" dirty="0">
                <a:solidFill>
                  <a:schemeClr val="bg1"/>
                </a:solidFill>
              </a:rPr>
              <a:t>This will code the file dialog to open files that are picture extension as assigned</a:t>
            </a:r>
          </a:p>
          <a:p>
            <a:pPr marL="285750" indent="-285750">
              <a:buFont typeface="Wingdings" panose="05000000000000000000" pitchFamily="2" charset="2"/>
              <a:buChar char="q"/>
            </a:pPr>
            <a:r>
              <a:rPr lang="en-US" dirty="0">
                <a:solidFill>
                  <a:schemeClr val="bg1"/>
                </a:solidFill>
              </a:rPr>
              <a:t>Validate the code by adding a break point  (red button on the left had side)  this will stop running code in this line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56487" y="436224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8879BF6E-3B1F-4DB9-9960-443EFAAD9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902" y="1865109"/>
            <a:ext cx="7585664" cy="3127777"/>
          </a:xfrm>
          <a:prstGeom prst="rect">
            <a:avLst/>
          </a:prstGeom>
        </p:spPr>
      </p:pic>
    </p:spTree>
    <p:extLst>
      <p:ext uri="{BB962C8B-B14F-4D97-AF65-F5344CB8AC3E}">
        <p14:creationId xmlns:p14="http://schemas.microsoft.com/office/powerpoint/2010/main" val="7358186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Click Change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picture</a:t>
            </a:r>
          </a:p>
          <a:p>
            <a:pPr marL="285750" indent="-285750">
              <a:buFont typeface="Wingdings" panose="05000000000000000000" pitchFamily="2" charset="2"/>
              <a:buChar char="q"/>
            </a:pPr>
            <a:r>
              <a:rPr lang="en-US" dirty="0">
                <a:solidFill>
                  <a:schemeClr val="bg1"/>
                </a:solidFill>
              </a:rPr>
              <a:t>Select and notice that the Image File path shows what was just created</a:t>
            </a:r>
          </a:p>
          <a:p>
            <a:pPr marL="285750" indent="-285750">
              <a:buFont typeface="Wingdings" panose="05000000000000000000" pitchFamily="2" charset="2"/>
              <a:buChar char="q"/>
            </a:pPr>
            <a:r>
              <a:rPr lang="en-US" dirty="0">
                <a:solidFill>
                  <a:schemeClr val="bg1"/>
                </a:solidFill>
              </a:rPr>
              <a:t>Jpeg</a:t>
            </a:r>
          </a:p>
          <a:p>
            <a:pPr marL="285750" indent="-285750">
              <a:buFont typeface="Wingdings" panose="05000000000000000000" pitchFamily="2" charset="2"/>
              <a:buChar char="q"/>
            </a:pPr>
            <a:r>
              <a:rPr lang="en-US" dirty="0">
                <a:solidFill>
                  <a:schemeClr val="bg1"/>
                </a:solidFill>
              </a:rPr>
              <a:t>Jpg</a:t>
            </a:r>
          </a:p>
          <a:p>
            <a:pPr marL="285750" indent="-285750">
              <a:buFont typeface="Wingdings" panose="05000000000000000000" pitchFamily="2" charset="2"/>
              <a:buChar char="q"/>
            </a:pPr>
            <a:r>
              <a:rPr lang="en-US" dirty="0" err="1">
                <a:solidFill>
                  <a:schemeClr val="bg1"/>
                </a:solidFill>
              </a:rPr>
              <a:t>Png</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PNG</a:t>
            </a:r>
          </a:p>
          <a:p>
            <a:pPr marL="285750" indent="-285750">
              <a:buFont typeface="Wingdings" panose="05000000000000000000" pitchFamily="2" charset="2"/>
              <a:buChar char="q"/>
            </a:pPr>
            <a:r>
              <a:rPr lang="en-US" dirty="0">
                <a:solidFill>
                  <a:schemeClr val="bg1"/>
                </a:solidFill>
              </a:rPr>
              <a:t>Gif</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Choose a picture that allows the extension</a:t>
            </a:r>
          </a:p>
        </p:txBody>
      </p:sp>
      <p:pic>
        <p:nvPicPr>
          <p:cNvPr id="3" name="Picture 2" descr="A screenshot of a computer&#10;&#10;Description automatically generated">
            <a:extLst>
              <a:ext uri="{FF2B5EF4-FFF2-40B4-BE49-F238E27FC236}">
                <a16:creationId xmlns:a16="http://schemas.microsoft.com/office/drawing/2014/main" id="{9C16183D-E4A2-4D45-89A8-A3497C5CF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285521" y="160850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F660100C-C63C-4A79-AF13-94C07A637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10" name="Arrow: Left 9">
            <a:extLst>
              <a:ext uri="{FF2B5EF4-FFF2-40B4-BE49-F238E27FC236}">
                <a16:creationId xmlns:a16="http://schemas.microsoft.com/office/drawing/2014/main" id="{2F03E596-F4E0-4C17-BE73-9247CF3005E2}"/>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5462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Validate Extension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 </a:t>
            </a:r>
          </a:p>
          <a:p>
            <a:pPr marL="285750" indent="-285750">
              <a:buFont typeface="Wingdings" panose="05000000000000000000" pitchFamily="2" charset="2"/>
              <a:buChar char="q"/>
            </a:pPr>
            <a:r>
              <a:rPr lang="en-US" dirty="0">
                <a:solidFill>
                  <a:schemeClr val="bg1"/>
                </a:solidFill>
              </a:rPr>
              <a:t>Read the values of </a:t>
            </a:r>
            <a:r>
              <a:rPr lang="en-US" dirty="0" err="1">
                <a:solidFill>
                  <a:schemeClr val="bg1"/>
                </a:solidFill>
              </a:rPr>
              <a:t>ext</a:t>
            </a:r>
            <a:endParaRPr lang="en-US" dirty="0">
              <a:solidFill>
                <a:schemeClr val="bg1"/>
              </a:solidFill>
            </a:endParaRPr>
          </a:p>
          <a:p>
            <a:pPr marL="742950" lvl="1" indent="-285750">
              <a:buFont typeface="Wingdings" panose="05000000000000000000" pitchFamily="2" charset="2"/>
              <a:buChar char="q"/>
            </a:pPr>
            <a:r>
              <a:rPr lang="en-US" dirty="0">
                <a:solidFill>
                  <a:schemeClr val="bg1"/>
                </a:solidFill>
              </a:rPr>
              <a:t>Should be null</a:t>
            </a:r>
          </a:p>
          <a:p>
            <a:pPr marL="742950" lvl="1"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2DCA10A-ACDD-4ABC-9464-A5F00F23A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907" y="1160474"/>
            <a:ext cx="7897453" cy="45370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84279" y="46527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598D55D9-2CA7-4CEB-97BE-A76F69E37873}"/>
              </a:ext>
            </a:extLst>
          </p:cNvPr>
          <p:cNvSpPr/>
          <p:nvPr/>
        </p:nvSpPr>
        <p:spPr>
          <a:xfrm rot="10800000">
            <a:off x="6459692" y="8566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3617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Validate Extension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 </a:t>
            </a:r>
          </a:p>
          <a:p>
            <a:pPr marL="285750" indent="-285750">
              <a:buFont typeface="Wingdings" panose="05000000000000000000" pitchFamily="2" charset="2"/>
              <a:buChar char="q"/>
            </a:pPr>
            <a:r>
              <a:rPr lang="en-US" dirty="0">
                <a:solidFill>
                  <a:schemeClr val="bg1"/>
                </a:solidFill>
              </a:rPr>
              <a:t>Read the values of </a:t>
            </a:r>
            <a:r>
              <a:rPr lang="en-US" dirty="0" err="1">
                <a:solidFill>
                  <a:schemeClr val="bg1"/>
                </a:solidFill>
              </a:rPr>
              <a:t>ext</a:t>
            </a:r>
            <a:endParaRPr lang="en-US" dirty="0">
              <a:solidFill>
                <a:schemeClr val="bg1"/>
              </a:solidFill>
            </a:endParaRPr>
          </a:p>
          <a:p>
            <a:pPr marL="742950" lvl="1" indent="-285750">
              <a:buFont typeface="Wingdings" panose="05000000000000000000" pitchFamily="2" charset="2"/>
              <a:buChar char="q"/>
            </a:pPr>
            <a:r>
              <a:rPr lang="en-US" dirty="0">
                <a:solidFill>
                  <a:schemeClr val="bg1"/>
                </a:solidFill>
              </a:rPr>
              <a:t>Should be an extension of the picture you just picked</a:t>
            </a:r>
          </a:p>
          <a:p>
            <a:pPr marL="742950" lvl="1"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84279" y="46527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 screen&#10;&#10;Description automatically generated">
            <a:extLst>
              <a:ext uri="{FF2B5EF4-FFF2-40B4-BE49-F238E27FC236}">
                <a16:creationId xmlns:a16="http://schemas.microsoft.com/office/drawing/2014/main" id="{06DA11CA-405C-419D-A497-A6B6EECEF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907" y="1026638"/>
            <a:ext cx="7999967" cy="4689119"/>
          </a:xfrm>
          <a:prstGeom prst="rect">
            <a:avLst/>
          </a:prstGeom>
        </p:spPr>
      </p:pic>
    </p:spTree>
    <p:extLst>
      <p:ext uri="{BB962C8B-B14F-4D97-AF65-F5344CB8AC3E}">
        <p14:creationId xmlns:p14="http://schemas.microsoft.com/office/powerpoint/2010/main" val="29400472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a Random Number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 </a:t>
            </a:r>
          </a:p>
          <a:p>
            <a:pPr marL="285750" indent="-285750">
              <a:buFont typeface="Wingdings" panose="05000000000000000000" pitchFamily="2" charset="2"/>
              <a:buChar char="q"/>
            </a:pPr>
            <a:r>
              <a:rPr lang="en-US" dirty="0">
                <a:solidFill>
                  <a:schemeClr val="bg1"/>
                </a:solidFill>
              </a:rPr>
              <a:t>Code a random number generator then validate by adding a break point on the new code line</a:t>
            </a:r>
          </a:p>
          <a:p>
            <a:pPr marL="285750" indent="-285750">
              <a:buFont typeface="Wingdings" panose="05000000000000000000" pitchFamily="2" charset="2"/>
              <a:buChar char="q"/>
            </a:pPr>
            <a:r>
              <a:rPr lang="en-US" dirty="0">
                <a:solidFill>
                  <a:schemeClr val="bg1"/>
                </a:solidFill>
              </a:rPr>
              <a:t>Run the program and load another picture</a:t>
            </a:r>
          </a:p>
        </p:txBody>
      </p:sp>
      <p:pic>
        <p:nvPicPr>
          <p:cNvPr id="5" name="Picture 4" descr="A screenshot of a computer&#10;&#10;Description automatically generated">
            <a:extLst>
              <a:ext uri="{FF2B5EF4-FFF2-40B4-BE49-F238E27FC236}">
                <a16:creationId xmlns:a16="http://schemas.microsoft.com/office/drawing/2014/main" id="{D962B54F-47D4-447E-BC28-440A024AA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E333086-F833-4F20-9635-A924EF18D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7" name="Arrow: Left 6">
            <a:extLst>
              <a:ext uri="{FF2B5EF4-FFF2-40B4-BE49-F238E27FC236}">
                <a16:creationId xmlns:a16="http://schemas.microsoft.com/office/drawing/2014/main" id="{017E4ECB-0157-438A-9F0E-27C12BBFCAF1}"/>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10;&#10;Description automatically generated">
            <a:extLst>
              <a:ext uri="{FF2B5EF4-FFF2-40B4-BE49-F238E27FC236}">
                <a16:creationId xmlns:a16="http://schemas.microsoft.com/office/drawing/2014/main" id="{D95CBC6C-6864-4D40-B353-34CC7AD4E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780" y="126783"/>
            <a:ext cx="5763429" cy="153373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537903" y="47170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4661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a:t>
            </a:r>
          </a:p>
          <a:p>
            <a:pPr marL="285750" indent="-285750">
              <a:buFont typeface="Wingdings" panose="05000000000000000000" pitchFamily="2" charset="2"/>
              <a:buChar char="q"/>
            </a:pPr>
            <a:r>
              <a:rPr lang="en-US" dirty="0">
                <a:solidFill>
                  <a:schemeClr val="bg1"/>
                </a:solidFill>
              </a:rPr>
              <a:t>Check the value of the </a:t>
            </a:r>
            <a:r>
              <a:rPr lang="en-US" dirty="0" err="1">
                <a:solidFill>
                  <a:schemeClr val="bg1"/>
                </a:solidFill>
              </a:rPr>
              <a:t>randint</a:t>
            </a:r>
            <a:r>
              <a:rPr lang="en-US" dirty="0">
                <a:solidFill>
                  <a:schemeClr val="bg1"/>
                </a:solidFill>
              </a:rPr>
              <a:t> you created works by pressing the step into function on top then notice if the value changes randomly</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193066" y="376190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E437657-5F87-44CC-B31B-6DD4D6BA1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810" y="954231"/>
            <a:ext cx="7796142" cy="4252441"/>
          </a:xfrm>
          <a:prstGeom prst="rect">
            <a:avLst/>
          </a:prstGeom>
        </p:spPr>
      </p:pic>
      <p:sp>
        <p:nvSpPr>
          <p:cNvPr id="5" name="Arrow: Left 4">
            <a:extLst>
              <a:ext uri="{FF2B5EF4-FFF2-40B4-BE49-F238E27FC236}">
                <a16:creationId xmlns:a16="http://schemas.microsoft.com/office/drawing/2014/main" id="{81D1A0C2-EA34-4A26-B6E5-C7754A2A8598}"/>
              </a:ext>
            </a:extLst>
          </p:cNvPr>
          <p:cNvSpPr/>
          <p:nvPr/>
        </p:nvSpPr>
        <p:spPr>
          <a:xfrm rot="10800000">
            <a:off x="6084922" y="6658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59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Padding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Menu Strip Padding</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screenshot of a computer screen&#10;&#10;Description automatically generated">
            <a:extLst>
              <a:ext uri="{FF2B5EF4-FFF2-40B4-BE49-F238E27FC236}">
                <a16:creationId xmlns:a16="http://schemas.microsoft.com/office/drawing/2014/main" id="{265D3F76-21A2-4B8A-8EC1-E87E491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170018"/>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782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variable </a:t>
            </a:r>
            <a:r>
              <a:rPr lang="en-US" dirty="0" err="1">
                <a:solidFill>
                  <a:schemeClr val="bg1"/>
                </a:solidFill>
              </a:rPr>
              <a:t>imageName</a:t>
            </a:r>
            <a:endParaRPr lang="en-US" dirty="0">
              <a:solidFill>
                <a:schemeClr val="bg1"/>
              </a:solidFill>
            </a:endParaRPr>
          </a:p>
          <a:p>
            <a:pPr marL="285750" indent="-285750">
              <a:buFont typeface="Wingdings" panose="05000000000000000000" pitchFamily="2" charset="2"/>
              <a:buChar char="q"/>
            </a:pPr>
            <a:r>
              <a:rPr lang="en-US" dirty="0" err="1">
                <a:solidFill>
                  <a:schemeClr val="bg1"/>
                </a:solidFill>
              </a:rPr>
              <a:t>Eariler</a:t>
            </a:r>
            <a:r>
              <a:rPr lang="en-US" dirty="0">
                <a:solidFill>
                  <a:schemeClr val="bg1"/>
                </a:solidFill>
              </a:rPr>
              <a:t> we named the </a:t>
            </a:r>
            <a:r>
              <a:rPr lang="en-US" dirty="0" err="1">
                <a:solidFill>
                  <a:schemeClr val="bg1"/>
                </a:solidFill>
              </a:rPr>
              <a:t>imagename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“no-image.jpg”</a:t>
            </a:r>
          </a:p>
          <a:p>
            <a:pPr marL="285750" indent="-285750">
              <a:buFont typeface="Wingdings" panose="05000000000000000000" pitchFamily="2" charset="2"/>
              <a:buChar char="q"/>
            </a:pPr>
            <a:r>
              <a:rPr lang="en-US" dirty="0">
                <a:solidFill>
                  <a:schemeClr val="bg1"/>
                </a:solidFill>
              </a:rPr>
              <a:t>So when no image is selected it will be called this, but now if it is selected we need to do this:</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D21876CA-DF8D-4F5B-8330-A001111E1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173" y="178836"/>
            <a:ext cx="3962953" cy="151468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99594" y="6658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34BFBA1-7352-424A-823C-9509CF3CB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981" y="4183970"/>
            <a:ext cx="10898121" cy="1105054"/>
          </a:xfrm>
          <a:prstGeom prst="rect">
            <a:avLst/>
          </a:prstGeom>
        </p:spPr>
      </p:pic>
    </p:spTree>
    <p:extLst>
      <p:ext uri="{BB962C8B-B14F-4D97-AF65-F5344CB8AC3E}">
        <p14:creationId xmlns:p14="http://schemas.microsoft.com/office/powerpoint/2010/main" val="40687201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 the code</a:t>
            </a:r>
          </a:p>
          <a:p>
            <a:pPr marL="285750" indent="-285750">
              <a:buFont typeface="Wingdings" panose="05000000000000000000" pitchFamily="2" charset="2"/>
              <a:buChar char="q"/>
            </a:pPr>
            <a:r>
              <a:rPr lang="en-US" dirty="0">
                <a:solidFill>
                  <a:schemeClr val="bg1"/>
                </a:solidFill>
              </a:rPr>
              <a:t>Again add a break point then rerun  the program and load another image</a:t>
            </a:r>
          </a:p>
        </p:txBody>
      </p:sp>
      <p:pic>
        <p:nvPicPr>
          <p:cNvPr id="2" name="Picture 1" descr="A screenshot of a computer&#10;&#10;Description automatically generated">
            <a:extLst>
              <a:ext uri="{FF2B5EF4-FFF2-40B4-BE49-F238E27FC236}">
                <a16:creationId xmlns:a16="http://schemas.microsoft.com/office/drawing/2014/main" id="{35D0032C-A4C3-4BC9-92A4-F59600825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57ED186D-0D5D-41C5-9FCA-ED4D29D9D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5" name="Arrow: Left 4">
            <a:extLst>
              <a:ext uri="{FF2B5EF4-FFF2-40B4-BE49-F238E27FC236}">
                <a16:creationId xmlns:a16="http://schemas.microsoft.com/office/drawing/2014/main" id="{F4C6D753-3DEB-4DC2-A6CF-709D2606CA36}"/>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2290F5-67DA-4F02-A39F-995ABDDF2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5003" y="111601"/>
            <a:ext cx="8049263" cy="85984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147490" y="115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729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Validate </a:t>
            </a:r>
            <a:r>
              <a:rPr lang="en-US" sz="4400" kern="1200" dirty="0" err="1">
                <a:solidFill>
                  <a:srgbClr val="FFFFFF"/>
                </a:solidFill>
                <a:latin typeface="+mj-lt"/>
                <a:ea typeface="+mj-ea"/>
                <a:cs typeface="+mj-cs"/>
              </a:rPr>
              <a:t>imageName</a:t>
            </a:r>
            <a:r>
              <a:rPr lang="en-US" sz="4400" kern="1200" dirty="0">
                <a:solidFill>
                  <a:srgbClr val="FFFFFF"/>
                </a:solidFill>
                <a:latin typeface="+mj-lt"/>
                <a:ea typeface="+mj-ea"/>
                <a:cs typeface="+mj-cs"/>
              </a:rPr>
              <a:t> Change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Validate</a:t>
            </a:r>
          </a:p>
          <a:p>
            <a:pPr marL="285750" indent="-285750">
              <a:buFont typeface="Wingdings" panose="05000000000000000000" pitchFamily="2" charset="2"/>
              <a:buChar char="q"/>
            </a:pPr>
            <a:r>
              <a:rPr lang="en-US" dirty="0">
                <a:solidFill>
                  <a:schemeClr val="bg1"/>
                </a:solidFill>
              </a:rPr>
              <a:t>Check the value before</a:t>
            </a:r>
          </a:p>
          <a:p>
            <a:pPr marL="285750" indent="-285750">
              <a:buFont typeface="Wingdings" panose="05000000000000000000" pitchFamily="2" charset="2"/>
              <a:buChar char="q"/>
            </a:pPr>
            <a:r>
              <a:rPr lang="en-US" dirty="0">
                <a:solidFill>
                  <a:schemeClr val="bg1"/>
                </a:solidFill>
              </a:rPr>
              <a:t>Then F11 step into</a:t>
            </a:r>
          </a:p>
          <a:p>
            <a:pPr marL="285750" indent="-285750">
              <a:buFont typeface="Wingdings" panose="05000000000000000000" pitchFamily="2" charset="2"/>
              <a:buChar char="q"/>
            </a:pPr>
            <a:r>
              <a:rPr lang="en-US" dirty="0">
                <a:solidFill>
                  <a:schemeClr val="bg1"/>
                </a:solidFill>
              </a:rPr>
              <a:t>Check the value afterwards</a:t>
            </a:r>
          </a:p>
          <a:p>
            <a:pPr marL="285750" indent="-285750">
              <a:buFont typeface="Wingdings" panose="05000000000000000000" pitchFamily="2" charset="2"/>
              <a:buChar char="q"/>
            </a:pPr>
            <a:r>
              <a:rPr lang="en-US" dirty="0">
                <a:solidFill>
                  <a:schemeClr val="bg1"/>
                </a:solidFill>
              </a:rPr>
              <a:t>Should add the </a:t>
            </a:r>
          </a:p>
          <a:p>
            <a:pPr marL="285750" indent="-285750">
              <a:buFont typeface="Wingdings" panose="05000000000000000000" pitchFamily="2" charset="2"/>
              <a:buChar char="q"/>
            </a:pPr>
            <a:r>
              <a:rPr lang="en-US" dirty="0">
                <a:solidFill>
                  <a:schemeClr val="bg1"/>
                </a:solidFill>
              </a:rPr>
              <a:t>Datetime</a:t>
            </a:r>
          </a:p>
          <a:p>
            <a:pPr marL="285750" indent="-285750">
              <a:buFont typeface="Wingdings" panose="05000000000000000000" pitchFamily="2" charset="2"/>
              <a:buChar char="q"/>
            </a:pPr>
            <a:r>
              <a:rPr lang="en-US" dirty="0">
                <a:solidFill>
                  <a:schemeClr val="bg1"/>
                </a:solidFill>
              </a:rPr>
              <a:t>Random number between 0-1000</a:t>
            </a:r>
          </a:p>
          <a:p>
            <a:pPr marL="285750" indent="-285750">
              <a:buFont typeface="Wingdings" panose="05000000000000000000" pitchFamily="2" charset="2"/>
              <a:buChar char="q"/>
            </a:pPr>
            <a:r>
              <a:rPr lang="en-US" dirty="0">
                <a:solidFill>
                  <a:schemeClr val="bg1"/>
                </a:solidFill>
              </a:rPr>
              <a:t>The extension of the file</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896816" y="535753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19275D26-B5F3-421E-817A-9D78CF021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273" y="178836"/>
            <a:ext cx="7701678" cy="2495715"/>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FD44A754-F70B-4809-98BC-53CCBE887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450" y="3277460"/>
            <a:ext cx="7949325" cy="2770781"/>
          </a:xfrm>
          <a:prstGeom prst="rect">
            <a:avLst/>
          </a:prstGeom>
        </p:spPr>
      </p:pic>
      <p:sp>
        <p:nvSpPr>
          <p:cNvPr id="7" name="Arrow: Left 6">
            <a:extLst>
              <a:ext uri="{FF2B5EF4-FFF2-40B4-BE49-F238E27FC236}">
                <a16:creationId xmlns:a16="http://schemas.microsoft.com/office/drawing/2014/main" id="{0DEEC7AB-944D-4DE1-8E36-ABB1C1981E08}"/>
              </a:ext>
            </a:extLst>
          </p:cNvPr>
          <p:cNvSpPr/>
          <p:nvPr/>
        </p:nvSpPr>
        <p:spPr>
          <a:xfrm rot="10800000">
            <a:off x="3299723" y="196966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4374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folder</a:t>
            </a:r>
          </a:p>
          <a:p>
            <a:pPr marL="285750" indent="-285750">
              <a:buFont typeface="Wingdings" panose="05000000000000000000" pitchFamily="2" charset="2"/>
              <a:buChar char="q"/>
            </a:pPr>
            <a:r>
              <a:rPr lang="en-US" dirty="0">
                <a:solidFill>
                  <a:schemeClr val="bg1"/>
                </a:solidFill>
              </a:rPr>
              <a:t>Under the </a:t>
            </a:r>
            <a:r>
              <a:rPr lang="en-US" dirty="0" err="1">
                <a:solidFill>
                  <a:schemeClr val="bg1"/>
                </a:solidFill>
              </a:rPr>
              <a:t>c#</a:t>
            </a:r>
            <a:r>
              <a:rPr lang="en-US" dirty="0">
                <a:solidFill>
                  <a:schemeClr val="bg1"/>
                </a:solidFill>
              </a:rPr>
              <a:t> program in solution explorer, right click , then add, then folder</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Name it “images”</a:t>
            </a:r>
          </a:p>
        </p:txBody>
      </p:sp>
      <p:pic>
        <p:nvPicPr>
          <p:cNvPr id="2" name="Picture 1">
            <a:extLst>
              <a:ext uri="{FF2B5EF4-FFF2-40B4-BE49-F238E27FC236}">
                <a16:creationId xmlns:a16="http://schemas.microsoft.com/office/drawing/2014/main" id="{11E83F9C-39E6-42FA-A805-7EC83D60A5CA}"/>
              </a:ext>
            </a:extLst>
          </p:cNvPr>
          <p:cNvPicPr>
            <a:picLocks noChangeAspect="1"/>
          </p:cNvPicPr>
          <p:nvPr/>
        </p:nvPicPr>
        <p:blipFill>
          <a:blip r:embed="rId2"/>
          <a:stretch>
            <a:fillRect/>
          </a:stretch>
        </p:blipFill>
        <p:spPr>
          <a:xfrm>
            <a:off x="4198966" y="1226279"/>
            <a:ext cx="7999396" cy="40914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62535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905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and Break Point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Write the code and set the break Point</a:t>
            </a:r>
          </a:p>
          <a:p>
            <a:pPr marL="285750" indent="-285750">
              <a:buFont typeface="Wingdings" panose="05000000000000000000" pitchFamily="2" charset="2"/>
              <a:buChar char="q"/>
            </a:pPr>
            <a:r>
              <a:rPr lang="en-US" dirty="0">
                <a:solidFill>
                  <a:schemeClr val="bg1"/>
                </a:solidFill>
              </a:rPr>
              <a:t>This will set the path of the image destination, but first we need to verify he correct string and path name</a:t>
            </a:r>
          </a:p>
        </p:txBody>
      </p:sp>
      <p:pic>
        <p:nvPicPr>
          <p:cNvPr id="3" name="Picture 2" descr="A screenshot of a computer&#10;&#10;Description automatically generated">
            <a:extLst>
              <a:ext uri="{FF2B5EF4-FFF2-40B4-BE49-F238E27FC236}">
                <a16:creationId xmlns:a16="http://schemas.microsoft.com/office/drawing/2014/main" id="{E2C6EB32-CB98-4B72-9DEF-60C1BE88E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954231"/>
            <a:ext cx="7691256" cy="408343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284DF79-81F9-4E00-9C1B-ED009EADF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2879949"/>
            <a:ext cx="4896488" cy="2754275"/>
          </a:xfrm>
          <a:prstGeom prst="rect">
            <a:avLst/>
          </a:prstGeom>
        </p:spPr>
      </p:pic>
      <p:sp>
        <p:nvSpPr>
          <p:cNvPr id="6" name="Arrow: Left 5">
            <a:extLst>
              <a:ext uri="{FF2B5EF4-FFF2-40B4-BE49-F238E27FC236}">
                <a16:creationId xmlns:a16="http://schemas.microsoft.com/office/drawing/2014/main" id="{4BD83ABF-C5AD-45C9-A3A1-B6F7029B3167}"/>
              </a:ext>
            </a:extLst>
          </p:cNvPr>
          <p:cNvSpPr/>
          <p:nvPr/>
        </p:nvSpPr>
        <p:spPr>
          <a:xfrm rot="10800000">
            <a:off x="9592118" y="4870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81B3869-597B-4112-9CE9-5AB541C66431}"/>
              </a:ext>
            </a:extLst>
          </p:cNvPr>
          <p:cNvPicPr>
            <a:picLocks noChangeAspect="1"/>
          </p:cNvPicPr>
          <p:nvPr/>
        </p:nvPicPr>
        <p:blipFill>
          <a:blip r:embed="rId4"/>
          <a:stretch>
            <a:fillRect/>
          </a:stretch>
        </p:blipFill>
        <p:spPr>
          <a:xfrm>
            <a:off x="387426" y="5321873"/>
            <a:ext cx="9002381" cy="14480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213255" y="463852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76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Check the path value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Check the value </a:t>
            </a:r>
          </a:p>
          <a:p>
            <a:pPr marL="285750" indent="-285750">
              <a:buFont typeface="Wingdings" panose="05000000000000000000" pitchFamily="2" charset="2"/>
              <a:buChar char="q"/>
            </a:pPr>
            <a:r>
              <a:rPr lang="en-US" dirty="0">
                <a:solidFill>
                  <a:schemeClr val="bg1"/>
                </a:solidFill>
              </a:rPr>
              <a:t>Notice the value before </a:t>
            </a:r>
          </a:p>
          <a:p>
            <a:pPr marL="285750" indent="-285750">
              <a:buFont typeface="Wingdings" panose="05000000000000000000" pitchFamily="2" charset="2"/>
              <a:buChar char="q"/>
            </a:pPr>
            <a:r>
              <a:rPr lang="en-US" dirty="0">
                <a:solidFill>
                  <a:schemeClr val="bg1"/>
                </a:solidFill>
              </a:rPr>
              <a:t>And</a:t>
            </a:r>
          </a:p>
          <a:p>
            <a:pPr marL="285750" indent="-285750">
              <a:buFont typeface="Wingdings" panose="05000000000000000000" pitchFamily="2" charset="2"/>
              <a:buChar char="q"/>
            </a:pPr>
            <a:r>
              <a:rPr lang="en-US" dirty="0">
                <a:solidFill>
                  <a:schemeClr val="bg1"/>
                </a:solidFill>
              </a:rPr>
              <a:t>After the step into</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299723" y="23935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1DE5B5A-29AF-456C-A3FD-B08AFEDA1FCD}"/>
              </a:ext>
            </a:extLst>
          </p:cNvPr>
          <p:cNvPicPr>
            <a:picLocks noChangeAspect="1"/>
          </p:cNvPicPr>
          <p:nvPr/>
        </p:nvPicPr>
        <p:blipFill>
          <a:blip r:embed="rId2"/>
          <a:stretch>
            <a:fillRect/>
          </a:stretch>
        </p:blipFill>
        <p:spPr>
          <a:xfrm>
            <a:off x="4641599" y="296961"/>
            <a:ext cx="7220556" cy="3214415"/>
          </a:xfrm>
          <a:prstGeom prst="rect">
            <a:avLst/>
          </a:prstGeom>
        </p:spPr>
      </p:pic>
      <p:pic>
        <p:nvPicPr>
          <p:cNvPr id="7" name="Picture 6">
            <a:extLst>
              <a:ext uri="{FF2B5EF4-FFF2-40B4-BE49-F238E27FC236}">
                <a16:creationId xmlns:a16="http://schemas.microsoft.com/office/drawing/2014/main" id="{F2AA5552-D864-4222-A79C-C32808556C60}"/>
              </a:ext>
            </a:extLst>
          </p:cNvPr>
          <p:cNvPicPr>
            <a:picLocks noChangeAspect="1"/>
          </p:cNvPicPr>
          <p:nvPr/>
        </p:nvPicPr>
        <p:blipFill>
          <a:blip r:embed="rId3"/>
          <a:stretch>
            <a:fillRect/>
          </a:stretch>
        </p:blipFill>
        <p:spPr>
          <a:xfrm>
            <a:off x="4641599" y="3636611"/>
            <a:ext cx="7230783" cy="3005706"/>
          </a:xfrm>
          <a:prstGeom prst="rect">
            <a:avLst/>
          </a:prstGeom>
        </p:spPr>
      </p:pic>
      <p:sp>
        <p:nvSpPr>
          <p:cNvPr id="9" name="Arrow: Left 8">
            <a:extLst>
              <a:ext uri="{FF2B5EF4-FFF2-40B4-BE49-F238E27FC236}">
                <a16:creationId xmlns:a16="http://schemas.microsoft.com/office/drawing/2014/main" id="{42AF24D3-53AB-414E-AED3-FE19770941D6}"/>
              </a:ext>
            </a:extLst>
          </p:cNvPr>
          <p:cNvSpPr/>
          <p:nvPr/>
        </p:nvSpPr>
        <p:spPr>
          <a:xfrm rot="10800000">
            <a:off x="3530821" y="580246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4342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Remove String Chars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Remove the string characters from the path</a:t>
            </a:r>
          </a:p>
          <a:p>
            <a:pPr marL="285750" indent="-285750">
              <a:buFont typeface="Wingdings" panose="05000000000000000000" pitchFamily="2" charset="2"/>
              <a:buChar char="q"/>
            </a:pPr>
            <a:r>
              <a:rPr lang="en-US" dirty="0">
                <a:solidFill>
                  <a:schemeClr val="bg1"/>
                </a:solidFill>
              </a:rPr>
              <a:t>The path sets it automatically to include the bin/</a:t>
            </a:r>
            <a:r>
              <a:rPr lang="en-US" dirty="0" err="1">
                <a:solidFill>
                  <a:schemeClr val="bg1"/>
                </a:solidFill>
              </a:rPr>
              <a:t>DeBug</a:t>
            </a:r>
            <a:r>
              <a:rPr lang="en-US" dirty="0">
                <a:solidFill>
                  <a:schemeClr val="bg1"/>
                </a:solidFill>
              </a:rPr>
              <a:t> folder as the set path</a:t>
            </a:r>
          </a:p>
          <a:p>
            <a:pPr marL="285750" indent="-285750">
              <a:buFont typeface="Wingdings" panose="05000000000000000000" pitchFamily="2" charset="2"/>
              <a:buChar char="q"/>
            </a:pPr>
            <a:r>
              <a:rPr lang="en-US" dirty="0">
                <a:solidFill>
                  <a:schemeClr val="bg1"/>
                </a:solidFill>
              </a:rPr>
              <a:t>In order to remove this we need to minus these characters int eh string</a:t>
            </a:r>
          </a:p>
          <a:p>
            <a:pPr marL="285750" indent="-285750">
              <a:buFont typeface="Wingdings" panose="05000000000000000000" pitchFamily="2" charset="2"/>
              <a:buChar char="q"/>
            </a:pPr>
            <a:r>
              <a:rPr lang="en-US" dirty="0">
                <a:solidFill>
                  <a:schemeClr val="bg1"/>
                </a:solidFill>
              </a:rPr>
              <a:t>Which is minus ten</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419191" y="595390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26313-3B22-40B7-B424-CCA40311826F}"/>
              </a:ext>
            </a:extLst>
          </p:cNvPr>
          <p:cNvPicPr>
            <a:picLocks noChangeAspect="1"/>
          </p:cNvPicPr>
          <p:nvPr/>
        </p:nvPicPr>
        <p:blipFill>
          <a:blip r:embed="rId2"/>
          <a:stretch>
            <a:fillRect/>
          </a:stretch>
        </p:blipFill>
        <p:spPr>
          <a:xfrm>
            <a:off x="4564242" y="3694897"/>
            <a:ext cx="7230783" cy="3005706"/>
          </a:xfrm>
          <a:prstGeom prst="rect">
            <a:avLst/>
          </a:prstGeom>
        </p:spPr>
      </p:pic>
      <p:pic>
        <p:nvPicPr>
          <p:cNvPr id="5" name="Picture 4">
            <a:extLst>
              <a:ext uri="{FF2B5EF4-FFF2-40B4-BE49-F238E27FC236}">
                <a16:creationId xmlns:a16="http://schemas.microsoft.com/office/drawing/2014/main" id="{DADD91DB-35F5-47C1-8902-002BD6DCB287}"/>
              </a:ext>
            </a:extLst>
          </p:cNvPr>
          <p:cNvPicPr>
            <a:picLocks noChangeAspect="1"/>
          </p:cNvPicPr>
          <p:nvPr/>
        </p:nvPicPr>
        <p:blipFill>
          <a:blip r:embed="rId3"/>
          <a:stretch>
            <a:fillRect/>
          </a:stretch>
        </p:blipFill>
        <p:spPr>
          <a:xfrm>
            <a:off x="5090882" y="248046"/>
            <a:ext cx="3305636" cy="2915057"/>
          </a:xfrm>
          <a:prstGeom prst="rect">
            <a:avLst/>
          </a:prstGeom>
        </p:spPr>
      </p:pic>
      <p:pic>
        <p:nvPicPr>
          <p:cNvPr id="6" name="Picture 5">
            <a:extLst>
              <a:ext uri="{FF2B5EF4-FFF2-40B4-BE49-F238E27FC236}">
                <a16:creationId xmlns:a16="http://schemas.microsoft.com/office/drawing/2014/main" id="{7C07ABFA-8E6B-4727-AA13-C36261C12667}"/>
              </a:ext>
            </a:extLst>
          </p:cNvPr>
          <p:cNvPicPr>
            <a:picLocks noChangeAspect="1"/>
          </p:cNvPicPr>
          <p:nvPr/>
        </p:nvPicPr>
        <p:blipFill rotWithShape="1">
          <a:blip r:embed="rId2"/>
          <a:srcRect l="73743" t="82349" r="18179" b="9718"/>
          <a:stretch/>
        </p:blipFill>
        <p:spPr>
          <a:xfrm>
            <a:off x="439551" y="4497195"/>
            <a:ext cx="2748778" cy="1122050"/>
          </a:xfrm>
          <a:prstGeom prst="rect">
            <a:avLst/>
          </a:prstGeom>
        </p:spPr>
      </p:pic>
      <p:sp>
        <p:nvSpPr>
          <p:cNvPr id="7" name="TextBox 6">
            <a:extLst>
              <a:ext uri="{FF2B5EF4-FFF2-40B4-BE49-F238E27FC236}">
                <a16:creationId xmlns:a16="http://schemas.microsoft.com/office/drawing/2014/main" id="{BEC25CE3-04C9-4A36-95BC-BFFEDFCF1DCC}"/>
              </a:ext>
            </a:extLst>
          </p:cNvPr>
          <p:cNvSpPr txBox="1"/>
          <p:nvPr/>
        </p:nvSpPr>
        <p:spPr>
          <a:xfrm>
            <a:off x="8782050" y="742950"/>
            <a:ext cx="3069751" cy="923330"/>
          </a:xfrm>
          <a:prstGeom prst="rect">
            <a:avLst/>
          </a:prstGeom>
          <a:noFill/>
        </p:spPr>
        <p:txBody>
          <a:bodyPr wrap="none" rtlCol="0">
            <a:spAutoFit/>
          </a:bodyPr>
          <a:lstStyle/>
          <a:p>
            <a:r>
              <a:rPr lang="en-US" dirty="0"/>
              <a:t>To see these folder click on</a:t>
            </a:r>
          </a:p>
          <a:p>
            <a:r>
              <a:rPr lang="en-US" dirty="0"/>
              <a:t>Show all folders</a:t>
            </a:r>
          </a:p>
          <a:p>
            <a:r>
              <a:rPr lang="en-US" dirty="0"/>
              <a:t>Then return to normal view </a:t>
            </a:r>
          </a:p>
        </p:txBody>
      </p:sp>
    </p:spTree>
    <p:extLst>
      <p:ext uri="{BB962C8B-B14F-4D97-AF65-F5344CB8AC3E}">
        <p14:creationId xmlns:p14="http://schemas.microsoft.com/office/powerpoint/2010/main" val="14330649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Minus Character in Path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Minus Characters</a:t>
            </a:r>
          </a:p>
          <a:p>
            <a:pPr marL="285750" indent="-285750">
              <a:buFont typeface="Wingdings" panose="05000000000000000000" pitchFamily="2" charset="2"/>
              <a:buChar char="q"/>
            </a:pPr>
            <a:r>
              <a:rPr lang="en-US" dirty="0">
                <a:solidFill>
                  <a:schemeClr val="bg1"/>
                </a:solidFill>
              </a:rPr>
              <a:t>Subtract 10 from the string to remove the bin/Debug</a:t>
            </a:r>
          </a:p>
          <a:p>
            <a:pPr marL="285750" indent="-285750">
              <a:buFont typeface="Wingdings" panose="05000000000000000000" pitchFamily="2" charset="2"/>
              <a:buChar char="q"/>
            </a:pPr>
            <a:r>
              <a:rPr lang="en-US" dirty="0">
                <a:solidFill>
                  <a:schemeClr val="bg1"/>
                </a:solidFill>
              </a:rPr>
              <a:t>Set another break point and validate eh path shows the removed characters</a:t>
            </a:r>
          </a:p>
        </p:txBody>
      </p:sp>
      <p:pic>
        <p:nvPicPr>
          <p:cNvPr id="2" name="Picture 1">
            <a:extLst>
              <a:ext uri="{FF2B5EF4-FFF2-40B4-BE49-F238E27FC236}">
                <a16:creationId xmlns:a16="http://schemas.microsoft.com/office/drawing/2014/main" id="{D26C56F4-BCD2-42E2-BA2E-66A81410A215}"/>
              </a:ext>
            </a:extLst>
          </p:cNvPr>
          <p:cNvPicPr>
            <a:picLocks noChangeAspect="1"/>
          </p:cNvPicPr>
          <p:nvPr/>
        </p:nvPicPr>
        <p:blipFill>
          <a:blip r:embed="rId2"/>
          <a:stretch>
            <a:fillRect/>
          </a:stretch>
        </p:blipFill>
        <p:spPr>
          <a:xfrm>
            <a:off x="153668" y="3584767"/>
            <a:ext cx="11908434" cy="86418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5089216">
            <a:off x="10445743" y="29473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894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final path and </a:t>
            </a:r>
            <a:r>
              <a:rPr lang="en-US" sz="4400" kern="1200" dirty="0" err="1">
                <a:solidFill>
                  <a:srgbClr val="FFFFFF"/>
                </a:solidFill>
                <a:latin typeface="+mj-lt"/>
                <a:ea typeface="+mj-ea"/>
                <a:cs typeface="+mj-cs"/>
              </a:rPr>
              <a:t>MessageBox</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Insert code for the it to add the images folder path tot eh string</a:t>
            </a:r>
          </a:p>
          <a:p>
            <a:pPr marL="285750" indent="-285750">
              <a:buFont typeface="Wingdings" panose="05000000000000000000" pitchFamily="2" charset="2"/>
              <a:buChar char="q"/>
            </a:pPr>
            <a:r>
              <a:rPr lang="en-US" dirty="0">
                <a:solidFill>
                  <a:schemeClr val="bg1"/>
                </a:solidFill>
              </a:rPr>
              <a:t>Use file class to copy the file from open filename path to new path created</a:t>
            </a:r>
          </a:p>
          <a:p>
            <a:pPr marL="285750" indent="-285750">
              <a:buFont typeface="Wingdings" panose="05000000000000000000" pitchFamily="2" charset="2"/>
              <a:buChar char="q"/>
            </a:pPr>
            <a:r>
              <a:rPr lang="en-US" dirty="0">
                <a:solidFill>
                  <a:schemeClr val="bg1"/>
                </a:solidFill>
              </a:rPr>
              <a:t>Code the </a:t>
            </a:r>
            <a:r>
              <a:rPr lang="en-US" dirty="0" err="1">
                <a:solidFill>
                  <a:schemeClr val="bg1"/>
                </a:solidFill>
              </a:rPr>
              <a:t>messagebox</a:t>
            </a:r>
            <a:r>
              <a:rPr lang="en-US" dirty="0">
                <a:solidFill>
                  <a:schemeClr val="bg1"/>
                </a:solidFill>
              </a:rPr>
              <a:t> to show success </a:t>
            </a:r>
          </a:p>
        </p:txBody>
      </p:sp>
      <p:pic>
        <p:nvPicPr>
          <p:cNvPr id="2" name="Picture 1">
            <a:extLst>
              <a:ext uri="{FF2B5EF4-FFF2-40B4-BE49-F238E27FC236}">
                <a16:creationId xmlns:a16="http://schemas.microsoft.com/office/drawing/2014/main" id="{7546A6E7-C7FB-40C0-8372-511317C123B7}"/>
              </a:ext>
            </a:extLst>
          </p:cNvPr>
          <p:cNvPicPr>
            <a:picLocks noChangeAspect="1"/>
          </p:cNvPicPr>
          <p:nvPr/>
        </p:nvPicPr>
        <p:blipFill>
          <a:blip r:embed="rId2"/>
          <a:stretch>
            <a:fillRect/>
          </a:stretch>
        </p:blipFill>
        <p:spPr>
          <a:xfrm>
            <a:off x="4287383" y="1904169"/>
            <a:ext cx="7774719" cy="2718905"/>
          </a:xfrm>
          <a:prstGeom prst="rect">
            <a:avLst/>
          </a:prstGeom>
        </p:spPr>
      </p:pic>
    </p:spTree>
    <p:extLst>
      <p:ext uri="{BB962C8B-B14F-4D97-AF65-F5344CB8AC3E}">
        <p14:creationId xmlns:p14="http://schemas.microsoft.com/office/powerpoint/2010/main" val="27598587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a:t>
            </a:r>
          </a:p>
          <a:p>
            <a:pPr marL="285750" indent="-285750">
              <a:buFont typeface="Wingdings" panose="05000000000000000000" pitchFamily="2" charset="2"/>
              <a:buChar char="q"/>
            </a:pPr>
            <a:r>
              <a:rPr lang="en-US" dirty="0">
                <a:solidFill>
                  <a:schemeClr val="bg1"/>
                </a:solidFill>
              </a:rPr>
              <a:t>Select an image and load in all the info</a:t>
            </a:r>
          </a:p>
        </p:txBody>
      </p:sp>
      <p:pic>
        <p:nvPicPr>
          <p:cNvPr id="2" name="Picture 1">
            <a:extLst>
              <a:ext uri="{FF2B5EF4-FFF2-40B4-BE49-F238E27FC236}">
                <a16:creationId xmlns:a16="http://schemas.microsoft.com/office/drawing/2014/main" id="{A6D2A714-1FA7-433E-95FB-F3E7AB601A25}"/>
              </a:ext>
            </a:extLst>
          </p:cNvPr>
          <p:cNvPicPr>
            <a:picLocks noChangeAspect="1"/>
          </p:cNvPicPr>
          <p:nvPr/>
        </p:nvPicPr>
        <p:blipFill>
          <a:blip r:embed="rId2"/>
          <a:stretch>
            <a:fillRect/>
          </a:stretch>
        </p:blipFill>
        <p:spPr>
          <a:xfrm>
            <a:off x="4206956" y="1077680"/>
            <a:ext cx="7855146" cy="4135748"/>
          </a:xfrm>
          <a:prstGeom prst="rect">
            <a:avLst/>
          </a:prstGeom>
        </p:spPr>
      </p:pic>
    </p:spTree>
    <p:extLst>
      <p:ext uri="{BB962C8B-B14F-4D97-AF65-F5344CB8AC3E}">
        <p14:creationId xmlns:p14="http://schemas.microsoft.com/office/powerpoint/2010/main" val="3153793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Panel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Panel from Toolbox</a:t>
            </a:r>
          </a:p>
          <a:p>
            <a:pPr marL="285750" indent="-285750">
              <a:buFont typeface="Wingdings" panose="05000000000000000000" pitchFamily="2" charset="2"/>
              <a:buChar char="q"/>
            </a:pPr>
            <a:r>
              <a:rPr lang="en-US" dirty="0">
                <a:solidFill>
                  <a:schemeClr val="bg1"/>
                </a:solidFill>
              </a:rPr>
              <a:t>Drag and drop a panel in the lower left of the window</a:t>
            </a:r>
          </a:p>
        </p:txBody>
      </p:sp>
      <p:pic>
        <p:nvPicPr>
          <p:cNvPr id="3" name="Picture 2" descr="A screenshot of a computer screen&#10;&#10;Description automatically generated">
            <a:extLst>
              <a:ext uri="{FF2B5EF4-FFF2-40B4-BE49-F238E27FC236}">
                <a16:creationId xmlns:a16="http://schemas.microsoft.com/office/drawing/2014/main" id="{1ADFEFF0-04C6-44CA-B2DA-D8925C7D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425" y="115676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901900" y="1811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823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no-image path</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Assign the path </a:t>
            </a:r>
          </a:p>
          <a:p>
            <a:pPr marL="285750" indent="-285750">
              <a:buFont typeface="Wingdings" panose="05000000000000000000" pitchFamily="2" charset="2"/>
              <a:buChar char="q"/>
            </a:pPr>
            <a:r>
              <a:rPr lang="en-US" dirty="0">
                <a:solidFill>
                  <a:schemeClr val="bg1"/>
                </a:solidFill>
              </a:rPr>
              <a:t>Give it the image folder path</a:t>
            </a:r>
          </a:p>
          <a:p>
            <a:pPr marL="285750" indent="-285750">
              <a:buFont typeface="Wingdings" panose="05000000000000000000" pitchFamily="2" charset="2"/>
              <a:buChar char="q"/>
            </a:pPr>
            <a:r>
              <a:rPr lang="en-US" dirty="0">
                <a:solidFill>
                  <a:schemeClr val="bg1"/>
                </a:solidFill>
              </a:rPr>
              <a:t>Assign the value to the </a:t>
            </a:r>
            <a:r>
              <a:rPr lang="en-US" dirty="0" err="1">
                <a:solidFill>
                  <a:schemeClr val="bg1"/>
                </a:solidFill>
              </a:rPr>
              <a:t>pictureBox</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Do the same for the no image (else statement)</a:t>
            </a:r>
          </a:p>
        </p:txBody>
      </p:sp>
      <p:pic>
        <p:nvPicPr>
          <p:cNvPr id="2" name="Picture 1">
            <a:extLst>
              <a:ext uri="{FF2B5EF4-FFF2-40B4-BE49-F238E27FC236}">
                <a16:creationId xmlns:a16="http://schemas.microsoft.com/office/drawing/2014/main" id="{690231FC-8BFF-4BDE-A990-EB0FBD2070A8}"/>
              </a:ext>
            </a:extLst>
          </p:cNvPr>
          <p:cNvPicPr>
            <a:picLocks noChangeAspect="1"/>
          </p:cNvPicPr>
          <p:nvPr/>
        </p:nvPicPr>
        <p:blipFill>
          <a:blip r:embed="rId2"/>
          <a:stretch>
            <a:fillRect/>
          </a:stretch>
        </p:blipFill>
        <p:spPr>
          <a:xfrm>
            <a:off x="4641599" y="357670"/>
            <a:ext cx="7020905" cy="543000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79001" y="227438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2324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Clear Method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This will allow the image to be cleared with selected</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177655" y="347249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5D662DF-51D6-4C11-A846-5DC7F75276CC}"/>
              </a:ext>
            </a:extLst>
          </p:cNvPr>
          <p:cNvPicPr>
            <a:picLocks noChangeAspect="1"/>
          </p:cNvPicPr>
          <p:nvPr/>
        </p:nvPicPr>
        <p:blipFill>
          <a:blip r:embed="rId2"/>
          <a:stretch>
            <a:fillRect/>
          </a:stretch>
        </p:blipFill>
        <p:spPr>
          <a:xfrm>
            <a:off x="4411404" y="1762988"/>
            <a:ext cx="7536460" cy="3332019"/>
          </a:xfrm>
          <a:prstGeom prst="rect">
            <a:avLst/>
          </a:prstGeom>
        </p:spPr>
      </p:pic>
    </p:spTree>
    <p:extLst>
      <p:ext uri="{BB962C8B-B14F-4D97-AF65-F5344CB8AC3E}">
        <p14:creationId xmlns:p14="http://schemas.microsoft.com/office/powerpoint/2010/main" val="40038713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No Image File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and rename file</a:t>
            </a:r>
          </a:p>
          <a:p>
            <a:pPr marL="285750" indent="-285750">
              <a:buFont typeface="Wingdings" panose="05000000000000000000" pitchFamily="2" charset="2"/>
              <a:buChar char="q"/>
            </a:pPr>
            <a:r>
              <a:rPr lang="en-US" dirty="0">
                <a:solidFill>
                  <a:schemeClr val="bg1"/>
                </a:solidFill>
              </a:rPr>
              <a:t>Find n image you want to be the default image on startup and then rename it “no-image.jpg”</a:t>
            </a:r>
          </a:p>
          <a:p>
            <a:pPr marL="285750" indent="-285750">
              <a:buFont typeface="Wingdings" panose="05000000000000000000" pitchFamily="2" charset="2"/>
              <a:buChar char="q"/>
            </a:pPr>
            <a:r>
              <a:rPr lang="en-US" dirty="0">
                <a:solidFill>
                  <a:schemeClr val="bg1"/>
                </a:solidFill>
              </a:rPr>
              <a:t>Make sure it is located inside the image folder you created</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C670250-69E1-4D5E-A83F-C4D40CB068E7}"/>
              </a:ext>
            </a:extLst>
          </p:cNvPr>
          <p:cNvPicPr>
            <a:picLocks noChangeAspect="1"/>
          </p:cNvPicPr>
          <p:nvPr/>
        </p:nvPicPr>
        <p:blipFill>
          <a:blip r:embed="rId2"/>
          <a:stretch>
            <a:fillRect/>
          </a:stretch>
        </p:blipFill>
        <p:spPr>
          <a:xfrm>
            <a:off x="4641599" y="850517"/>
            <a:ext cx="7389747" cy="4343886"/>
          </a:xfrm>
          <a:prstGeom prst="rect">
            <a:avLst/>
          </a:prstGeom>
        </p:spPr>
      </p:pic>
    </p:spTree>
    <p:extLst>
      <p:ext uri="{BB962C8B-B14F-4D97-AF65-F5344CB8AC3E}">
        <p14:creationId xmlns:p14="http://schemas.microsoft.com/office/powerpoint/2010/main" val="20129369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a:p>
            <a:pPr marL="285750" indent="-285750">
              <a:buFont typeface="Wingdings" panose="05000000000000000000" pitchFamily="2" charset="2"/>
              <a:buChar char="q"/>
            </a:pPr>
            <a:r>
              <a:rPr lang="en-US" dirty="0">
                <a:solidFill>
                  <a:schemeClr val="bg1"/>
                </a:solidFill>
              </a:rPr>
              <a:t>Received Not Supported Exception</a:t>
            </a:r>
          </a:p>
          <a:p>
            <a:pPr marL="285750" indent="-285750">
              <a:buFont typeface="Wingdings" panose="05000000000000000000" pitchFamily="2" charset="2"/>
              <a:buChar char="q"/>
            </a:pPr>
            <a:r>
              <a:rPr lang="en-US" dirty="0">
                <a:solidFill>
                  <a:schemeClr val="bg1"/>
                </a:solidFill>
              </a:rPr>
              <a:t>View details</a:t>
            </a:r>
          </a:p>
          <a:p>
            <a:pPr marL="285750" indent="-285750">
              <a:buFont typeface="Wingdings" panose="05000000000000000000" pitchFamily="2" charset="2"/>
              <a:buChar char="q"/>
            </a:pPr>
            <a:r>
              <a:rPr lang="en-US" dirty="0">
                <a:solidFill>
                  <a:schemeClr val="bg1"/>
                </a:solidFill>
              </a:rPr>
              <a:t>Says The path given format is not supported</a:t>
            </a:r>
          </a:p>
        </p:txBody>
      </p:sp>
      <p:pic>
        <p:nvPicPr>
          <p:cNvPr id="2" name="Picture 1">
            <a:extLst>
              <a:ext uri="{FF2B5EF4-FFF2-40B4-BE49-F238E27FC236}">
                <a16:creationId xmlns:a16="http://schemas.microsoft.com/office/drawing/2014/main" id="{941A257E-CBF4-4512-A192-9D3FC48CEE5F}"/>
              </a:ext>
            </a:extLst>
          </p:cNvPr>
          <p:cNvPicPr>
            <a:picLocks noChangeAspect="1"/>
          </p:cNvPicPr>
          <p:nvPr/>
        </p:nvPicPr>
        <p:blipFill>
          <a:blip r:embed="rId2"/>
          <a:stretch>
            <a:fillRect/>
          </a:stretch>
        </p:blipFill>
        <p:spPr>
          <a:xfrm>
            <a:off x="4029838" y="1392549"/>
            <a:ext cx="8162162" cy="3160711"/>
          </a:xfrm>
          <a:prstGeom prst="rect">
            <a:avLst/>
          </a:prstGeom>
        </p:spPr>
      </p:pic>
    </p:spTree>
    <p:extLst>
      <p:ext uri="{BB962C8B-B14F-4D97-AF65-F5344CB8AC3E}">
        <p14:creationId xmlns:p14="http://schemas.microsoft.com/office/powerpoint/2010/main" val="21403268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err="1">
                <a:solidFill>
                  <a:srgbClr val="FFFFFF"/>
                </a:solidFill>
                <a:latin typeface="+mj-lt"/>
                <a:ea typeface="+mj-ea"/>
                <a:cs typeface="+mj-cs"/>
              </a:rPr>
              <a:t>DeBug</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a Break Point</a:t>
            </a:r>
          </a:p>
          <a:p>
            <a:pPr marL="285750" indent="-285750">
              <a:buFont typeface="Wingdings" panose="05000000000000000000" pitchFamily="2" charset="2"/>
              <a:buChar char="q"/>
            </a:pPr>
            <a:r>
              <a:rPr lang="en-US" dirty="0">
                <a:solidFill>
                  <a:schemeClr val="bg1"/>
                </a:solidFill>
              </a:rPr>
              <a:t>Rerun the program</a:t>
            </a:r>
          </a:p>
          <a:p>
            <a:pPr marL="285750" indent="-285750">
              <a:buFont typeface="Wingdings" panose="05000000000000000000" pitchFamily="2" charset="2"/>
              <a:buChar char="q"/>
            </a:pPr>
            <a:r>
              <a:rPr lang="en-US" dirty="0">
                <a:solidFill>
                  <a:schemeClr val="bg1"/>
                </a:solidFill>
              </a:rPr>
              <a:t>Select on the user again then step into a few times to reach the </a:t>
            </a:r>
            <a:r>
              <a:rPr lang="en-US" dirty="0" err="1">
                <a:solidFill>
                  <a:schemeClr val="bg1"/>
                </a:solidFill>
              </a:rPr>
              <a:t>pictureBoxProfilePicture.Image</a:t>
            </a:r>
            <a:r>
              <a:rPr lang="en-US" dirty="0">
                <a:solidFill>
                  <a:schemeClr val="bg1"/>
                </a:solidFill>
              </a:rPr>
              <a:t> path</a:t>
            </a:r>
          </a:p>
        </p:txBody>
      </p:sp>
      <p:pic>
        <p:nvPicPr>
          <p:cNvPr id="3" name="Picture 2">
            <a:extLst>
              <a:ext uri="{FF2B5EF4-FFF2-40B4-BE49-F238E27FC236}">
                <a16:creationId xmlns:a16="http://schemas.microsoft.com/office/drawing/2014/main" id="{FBB00701-27DE-4A9C-AABF-8CE8EA995AB5}"/>
              </a:ext>
            </a:extLst>
          </p:cNvPr>
          <p:cNvPicPr>
            <a:picLocks noChangeAspect="1"/>
          </p:cNvPicPr>
          <p:nvPr/>
        </p:nvPicPr>
        <p:blipFill>
          <a:blip r:embed="rId2"/>
          <a:stretch>
            <a:fillRect/>
          </a:stretch>
        </p:blipFill>
        <p:spPr>
          <a:xfrm>
            <a:off x="4845539" y="342762"/>
            <a:ext cx="6358390" cy="6172472"/>
          </a:xfrm>
          <a:prstGeom prst="rect">
            <a:avLst/>
          </a:prstGeom>
        </p:spPr>
      </p:pic>
      <p:sp>
        <p:nvSpPr>
          <p:cNvPr id="5" name="Arrow: Left 4">
            <a:extLst>
              <a:ext uri="{FF2B5EF4-FFF2-40B4-BE49-F238E27FC236}">
                <a16:creationId xmlns:a16="http://schemas.microsoft.com/office/drawing/2014/main" id="{6ABACDA9-A76F-4693-8F2D-63A57E129D1C}"/>
              </a:ext>
            </a:extLst>
          </p:cNvPr>
          <p:cNvSpPr/>
          <p:nvPr/>
        </p:nvSpPr>
        <p:spPr>
          <a:xfrm rot="10800000">
            <a:off x="3600316"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6838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err="1">
                <a:solidFill>
                  <a:srgbClr val="FFFFFF"/>
                </a:solidFill>
                <a:latin typeface="+mj-lt"/>
                <a:ea typeface="+mj-ea"/>
                <a:cs typeface="+mj-cs"/>
              </a:rPr>
              <a:t>DeBug</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The image path is different</a:t>
            </a:r>
          </a:p>
          <a:p>
            <a:pPr marL="285750" indent="-285750">
              <a:buFont typeface="Wingdings" panose="05000000000000000000" pitchFamily="2" charset="2"/>
              <a:buChar char="q"/>
            </a:pPr>
            <a:r>
              <a:rPr lang="en-US" dirty="0">
                <a:solidFill>
                  <a:schemeClr val="bg1"/>
                </a:solidFill>
              </a:rPr>
              <a:t>Notice the image path has the datetime as a folder path</a:t>
            </a:r>
          </a:p>
          <a:p>
            <a:pPr marL="285750" indent="-285750">
              <a:buFont typeface="Wingdings" panose="05000000000000000000" pitchFamily="2" charset="2"/>
              <a:buChar char="q"/>
            </a:pPr>
            <a:r>
              <a:rPr lang="en-US" dirty="0">
                <a:solidFill>
                  <a:schemeClr val="bg1"/>
                </a:solidFill>
              </a:rPr>
              <a:t>This is due to the index 7 of the row we created is for datetime value not the  image path</a:t>
            </a:r>
          </a:p>
        </p:txBody>
      </p:sp>
      <p:pic>
        <p:nvPicPr>
          <p:cNvPr id="3" name="Picture 2">
            <a:extLst>
              <a:ext uri="{FF2B5EF4-FFF2-40B4-BE49-F238E27FC236}">
                <a16:creationId xmlns:a16="http://schemas.microsoft.com/office/drawing/2014/main" id="{36238B69-FDDC-4574-ABB6-55BD3F7397FF}"/>
              </a:ext>
            </a:extLst>
          </p:cNvPr>
          <p:cNvPicPr>
            <a:picLocks noChangeAspect="1"/>
          </p:cNvPicPr>
          <p:nvPr/>
        </p:nvPicPr>
        <p:blipFill>
          <a:blip r:embed="rId2"/>
          <a:stretch>
            <a:fillRect/>
          </a:stretch>
        </p:blipFill>
        <p:spPr>
          <a:xfrm>
            <a:off x="5562599" y="178837"/>
            <a:ext cx="6504207" cy="4208604"/>
          </a:xfrm>
          <a:prstGeom prst="rect">
            <a:avLst/>
          </a:prstGeom>
        </p:spPr>
      </p:pic>
      <p:sp>
        <p:nvSpPr>
          <p:cNvPr id="2" name="Arrow: Left 1">
            <a:extLst>
              <a:ext uri="{FF2B5EF4-FFF2-40B4-BE49-F238E27FC236}">
                <a16:creationId xmlns:a16="http://schemas.microsoft.com/office/drawing/2014/main" id="{F24BBE6F-996D-4076-8CA2-AC905A57E87B}"/>
              </a:ext>
            </a:extLst>
          </p:cNvPr>
          <p:cNvSpPr/>
          <p:nvPr/>
        </p:nvSpPr>
        <p:spPr>
          <a:xfrm rot="10800000">
            <a:off x="8445490" y="35891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229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a:p>
            <a:pPr marL="285750" indent="-285750">
              <a:buFont typeface="Wingdings" panose="05000000000000000000" pitchFamily="2" charset="2"/>
              <a:buChar char="q"/>
            </a:pPr>
            <a:r>
              <a:rPr lang="en-US" dirty="0">
                <a:solidFill>
                  <a:schemeClr val="bg1"/>
                </a:solidFill>
              </a:rPr>
              <a:t>Change the value of the index to 8 instead of 7</a:t>
            </a:r>
          </a:p>
          <a:p>
            <a:pPr marL="285750" indent="-285750">
              <a:buFont typeface="Wingdings" panose="05000000000000000000" pitchFamily="2" charset="2"/>
              <a:buChar char="q"/>
            </a:pPr>
            <a:r>
              <a:rPr lang="en-US" dirty="0">
                <a:solidFill>
                  <a:schemeClr val="bg1"/>
                </a:solidFill>
              </a:rPr>
              <a:t>Rerun and validate</a:t>
            </a:r>
          </a:p>
          <a:p>
            <a:pPr marL="285750" indent="-285750">
              <a:buFont typeface="Wingdings" panose="05000000000000000000" pitchFamily="2" charset="2"/>
              <a:buChar char="q"/>
            </a:pPr>
            <a:r>
              <a:rPr lang="en-US" dirty="0">
                <a:solidFill>
                  <a:schemeClr val="bg1"/>
                </a:solidFill>
              </a:rPr>
              <a:t>It should store the image now</a:t>
            </a:r>
          </a:p>
        </p:txBody>
      </p:sp>
      <p:pic>
        <p:nvPicPr>
          <p:cNvPr id="3" name="Picture 2">
            <a:extLst>
              <a:ext uri="{FF2B5EF4-FFF2-40B4-BE49-F238E27FC236}">
                <a16:creationId xmlns:a16="http://schemas.microsoft.com/office/drawing/2014/main" id="{F5EB456D-1498-4A0D-96A4-56D475C58465}"/>
              </a:ext>
            </a:extLst>
          </p:cNvPr>
          <p:cNvPicPr>
            <a:picLocks noChangeAspect="1"/>
          </p:cNvPicPr>
          <p:nvPr/>
        </p:nvPicPr>
        <p:blipFill rotWithShape="1">
          <a:blip r:embed="rId2"/>
          <a:srcRect l="42369" t="35804" r="32001" b="50001"/>
          <a:stretch/>
        </p:blipFill>
        <p:spPr>
          <a:xfrm>
            <a:off x="4294118" y="1464102"/>
            <a:ext cx="7585512" cy="2688798"/>
          </a:xfrm>
          <a:prstGeom prst="rect">
            <a:avLst/>
          </a:prstGeom>
        </p:spPr>
      </p:pic>
      <p:sp>
        <p:nvSpPr>
          <p:cNvPr id="2" name="Arrow: Left 1">
            <a:extLst>
              <a:ext uri="{FF2B5EF4-FFF2-40B4-BE49-F238E27FC236}">
                <a16:creationId xmlns:a16="http://schemas.microsoft.com/office/drawing/2014/main" id="{32453AD0-1D8C-4AA1-9535-7FCA78B597AD}"/>
              </a:ext>
            </a:extLst>
          </p:cNvPr>
          <p:cNvSpPr/>
          <p:nvPr/>
        </p:nvSpPr>
        <p:spPr>
          <a:xfrm rot="8041165">
            <a:off x="9486718" y="3584432"/>
            <a:ext cx="1146628" cy="7841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FB23A987-AF00-4DBD-B7EE-55EC9231389D}"/>
              </a:ext>
            </a:extLst>
          </p:cNvPr>
          <p:cNvSpPr/>
          <p:nvPr/>
        </p:nvSpPr>
        <p:spPr>
          <a:xfrm rot="8041165">
            <a:off x="6245674" y="3330285"/>
            <a:ext cx="1146628" cy="7841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5955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highlight>
                  <a:srgbClr val="FFFF00"/>
                </a:highlight>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013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Search Method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Under </a:t>
            </a:r>
            <a:r>
              <a:rPr lang="en-US" dirty="0" err="1">
                <a:solidFill>
                  <a:schemeClr val="bg1"/>
                </a:solidFill>
              </a:rPr>
              <a:t>userDal</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will add the Search functions and set up the database connection needed for the search</a:t>
            </a:r>
          </a:p>
        </p:txBody>
      </p:sp>
      <p:pic>
        <p:nvPicPr>
          <p:cNvPr id="3" name="Picture 2">
            <a:extLst>
              <a:ext uri="{FF2B5EF4-FFF2-40B4-BE49-F238E27FC236}">
                <a16:creationId xmlns:a16="http://schemas.microsoft.com/office/drawing/2014/main" id="{F9C864E8-1C2A-4495-A69C-9A43F99DDE77}"/>
              </a:ext>
            </a:extLst>
          </p:cNvPr>
          <p:cNvPicPr>
            <a:picLocks noChangeAspect="1"/>
          </p:cNvPicPr>
          <p:nvPr/>
        </p:nvPicPr>
        <p:blipFill>
          <a:blip r:embed="rId2"/>
          <a:stretch>
            <a:fillRect/>
          </a:stretch>
        </p:blipFill>
        <p:spPr>
          <a:xfrm>
            <a:off x="4227512" y="954231"/>
            <a:ext cx="7904244" cy="4300485"/>
          </a:xfrm>
          <a:prstGeom prst="rect">
            <a:avLst/>
          </a:prstGeom>
        </p:spPr>
      </p:pic>
    </p:spTree>
    <p:extLst>
      <p:ext uri="{BB962C8B-B14F-4D97-AF65-F5344CB8AC3E}">
        <p14:creationId xmlns:p14="http://schemas.microsoft.com/office/powerpoint/2010/main" val="990170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Search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Search Box</a:t>
            </a:r>
          </a:p>
          <a:p>
            <a:pPr marL="285750" indent="-285750">
              <a:buFont typeface="Wingdings" panose="05000000000000000000" pitchFamily="2" charset="2"/>
              <a:buChar char="q"/>
            </a:pPr>
            <a:r>
              <a:rPr lang="en-US" dirty="0">
                <a:solidFill>
                  <a:schemeClr val="bg1"/>
                </a:solidFill>
              </a:rPr>
              <a:t>Double Click on the search box</a:t>
            </a:r>
          </a:p>
        </p:txBody>
      </p:sp>
      <p:pic>
        <p:nvPicPr>
          <p:cNvPr id="3" name="Picture 2">
            <a:extLst>
              <a:ext uri="{FF2B5EF4-FFF2-40B4-BE49-F238E27FC236}">
                <a16:creationId xmlns:a16="http://schemas.microsoft.com/office/drawing/2014/main" id="{4EC8FA46-ADCB-47C2-88FD-FF6053CACBE9}"/>
              </a:ext>
            </a:extLst>
          </p:cNvPr>
          <p:cNvPicPr>
            <a:picLocks noChangeAspect="1"/>
          </p:cNvPicPr>
          <p:nvPr/>
        </p:nvPicPr>
        <p:blipFill>
          <a:blip r:embed="rId2"/>
          <a:stretch>
            <a:fillRect/>
          </a:stretch>
        </p:blipFill>
        <p:spPr>
          <a:xfrm>
            <a:off x="4641599" y="1068075"/>
            <a:ext cx="7203697" cy="3850472"/>
          </a:xfrm>
          <a:prstGeom prst="rect">
            <a:avLst/>
          </a:prstGeom>
        </p:spPr>
      </p:pic>
      <p:sp>
        <p:nvSpPr>
          <p:cNvPr id="2" name="Arrow: Left 1">
            <a:extLst>
              <a:ext uri="{FF2B5EF4-FFF2-40B4-BE49-F238E27FC236}">
                <a16:creationId xmlns:a16="http://schemas.microsoft.com/office/drawing/2014/main" id="{0F8E9CC3-13BB-4A3C-8229-D3721911733B}"/>
              </a:ext>
            </a:extLst>
          </p:cNvPr>
          <p:cNvSpPr/>
          <p:nvPr/>
        </p:nvSpPr>
        <p:spPr>
          <a:xfrm rot="10800000">
            <a:off x="8078057" y="125590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379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a:t>
            </a:r>
          </a:p>
          <a:p>
            <a:pPr marL="285750" indent="-285750">
              <a:buFont typeface="Wingdings" panose="05000000000000000000" pitchFamily="2" charset="2"/>
              <a:buChar char="q"/>
            </a:pPr>
            <a:r>
              <a:rPr lang="en-US" dirty="0">
                <a:solidFill>
                  <a:schemeClr val="bg1"/>
                </a:solidFill>
              </a:rPr>
              <a:t>In the properties name the panel:</a:t>
            </a:r>
          </a:p>
          <a:p>
            <a:pPr marL="285750" indent="-285750">
              <a:buFont typeface="Wingdings" panose="05000000000000000000" pitchFamily="2" charset="2"/>
              <a:buChar char="q"/>
            </a:pPr>
            <a:r>
              <a:rPr lang="en-US" dirty="0" err="1">
                <a:solidFill>
                  <a:schemeClr val="bg1"/>
                </a:solidFill>
              </a:rPr>
              <a:t>panelFooter</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E856284-DC1B-475E-86D7-A55D6D05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1338945"/>
            <a:ext cx="7788697" cy="40834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13677" y="280584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1107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the Search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a:solidFill>
                  <a:schemeClr val="bg1"/>
                </a:solidFill>
              </a:rPr>
              <a:t>This will set the object to a sting keywords</a:t>
            </a:r>
          </a:p>
          <a:p>
            <a:pPr marL="285750" indent="-285750">
              <a:buFont typeface="Wingdings" panose="05000000000000000000" pitchFamily="2" charset="2"/>
              <a:buChar char="q"/>
            </a:pPr>
            <a:r>
              <a:rPr lang="en-US" dirty="0">
                <a:solidFill>
                  <a:schemeClr val="bg1"/>
                </a:solidFill>
              </a:rPr>
              <a:t>If statement for is not null then search the keywords</a:t>
            </a:r>
          </a:p>
          <a:p>
            <a:pPr marL="285750" indent="-285750">
              <a:buFont typeface="Wingdings" panose="05000000000000000000" pitchFamily="2" charset="2"/>
              <a:buChar char="q"/>
            </a:pPr>
            <a:r>
              <a:rPr lang="en-US" dirty="0">
                <a:solidFill>
                  <a:schemeClr val="bg1"/>
                </a:solidFill>
              </a:rPr>
              <a:t>Else select the data from the database</a:t>
            </a:r>
          </a:p>
        </p:txBody>
      </p:sp>
      <p:sp>
        <p:nvSpPr>
          <p:cNvPr id="2" name="Arrow: Left 1">
            <a:extLst>
              <a:ext uri="{FF2B5EF4-FFF2-40B4-BE49-F238E27FC236}">
                <a16:creationId xmlns:a16="http://schemas.microsoft.com/office/drawing/2014/main" id="{01A39060-9EF7-44F9-B1F7-0DD11C5FE669}"/>
              </a:ext>
            </a:extLst>
          </p:cNvPr>
          <p:cNvSpPr/>
          <p:nvPr/>
        </p:nvSpPr>
        <p:spPr>
          <a:xfrm rot="10800000">
            <a:off x="3245946" y="110159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2B3D9E0-C634-4884-960B-EBD3E17205CB}"/>
              </a:ext>
            </a:extLst>
          </p:cNvPr>
          <p:cNvPicPr>
            <a:picLocks noChangeAspect="1"/>
          </p:cNvPicPr>
          <p:nvPr/>
        </p:nvPicPr>
        <p:blipFill>
          <a:blip r:embed="rId2"/>
          <a:stretch>
            <a:fillRect/>
          </a:stretch>
        </p:blipFill>
        <p:spPr>
          <a:xfrm>
            <a:off x="4497707" y="954231"/>
            <a:ext cx="7363853" cy="4086795"/>
          </a:xfrm>
          <a:prstGeom prst="rect">
            <a:avLst/>
          </a:prstGeom>
        </p:spPr>
      </p:pic>
    </p:spTree>
    <p:extLst>
      <p:ext uri="{BB962C8B-B14F-4D97-AF65-F5344CB8AC3E}">
        <p14:creationId xmlns:p14="http://schemas.microsoft.com/office/powerpoint/2010/main" val="20961140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Type in a new user and search for them it should show that user</a:t>
            </a:r>
          </a:p>
        </p:txBody>
      </p:sp>
      <p:pic>
        <p:nvPicPr>
          <p:cNvPr id="3" name="Picture 2">
            <a:extLst>
              <a:ext uri="{FF2B5EF4-FFF2-40B4-BE49-F238E27FC236}">
                <a16:creationId xmlns:a16="http://schemas.microsoft.com/office/drawing/2014/main" id="{6555A083-196F-4D08-9A61-0787EAFA4494}"/>
              </a:ext>
            </a:extLst>
          </p:cNvPr>
          <p:cNvPicPr>
            <a:picLocks noChangeAspect="1"/>
          </p:cNvPicPr>
          <p:nvPr/>
        </p:nvPicPr>
        <p:blipFill>
          <a:blip r:embed="rId2"/>
          <a:stretch>
            <a:fillRect/>
          </a:stretch>
        </p:blipFill>
        <p:spPr>
          <a:xfrm>
            <a:off x="4173630" y="910901"/>
            <a:ext cx="7897882" cy="4406789"/>
          </a:xfrm>
          <a:prstGeom prst="rect">
            <a:avLst/>
          </a:prstGeom>
        </p:spPr>
      </p:pic>
      <p:sp>
        <p:nvSpPr>
          <p:cNvPr id="2" name="Arrow: Left 1">
            <a:extLst>
              <a:ext uri="{FF2B5EF4-FFF2-40B4-BE49-F238E27FC236}">
                <a16:creationId xmlns:a16="http://schemas.microsoft.com/office/drawing/2014/main" id="{8B8C0F91-A76D-4B38-B824-6B2F22547932}"/>
              </a:ext>
            </a:extLst>
          </p:cNvPr>
          <p:cNvSpPr/>
          <p:nvPr/>
        </p:nvSpPr>
        <p:spPr>
          <a:xfrm rot="10800000">
            <a:off x="812257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9282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highlight>
                  <a:srgbClr val="FFFF00"/>
                </a:highlight>
                <a:latin typeface="Arial Nova Light" panose="020B0304020202020204" pitchFamily="34" charset="0"/>
              </a:rPr>
              <a:t>10. Design Form for Ticket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9171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Create New 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new form	</a:t>
            </a:r>
          </a:p>
          <a:p>
            <a:pPr marL="285750" indent="-285750">
              <a:buFont typeface="Wingdings" panose="05000000000000000000" pitchFamily="2" charset="2"/>
              <a:buChar char="q"/>
            </a:pPr>
            <a:r>
              <a:rPr lang="en-US" dirty="0">
                <a:solidFill>
                  <a:schemeClr val="bg1"/>
                </a:solidFill>
              </a:rPr>
              <a:t>Under the UI folder, right-click</a:t>
            </a:r>
          </a:p>
          <a:p>
            <a:pPr marL="285750" indent="-285750">
              <a:buFont typeface="Wingdings" panose="05000000000000000000" pitchFamily="2" charset="2"/>
              <a:buChar char="q"/>
            </a:pPr>
            <a:r>
              <a:rPr lang="en-US" dirty="0">
                <a:solidFill>
                  <a:schemeClr val="bg1"/>
                </a:solidFill>
              </a:rPr>
              <a:t>Add new item</a:t>
            </a:r>
          </a:p>
          <a:p>
            <a:pPr marL="285750" indent="-285750">
              <a:buFont typeface="Wingdings" panose="05000000000000000000" pitchFamily="2" charset="2"/>
              <a:buChar char="q"/>
            </a:pPr>
            <a:r>
              <a:rPr lang="en-US" dirty="0">
                <a:solidFill>
                  <a:schemeClr val="bg1"/>
                </a:solidFill>
              </a:rPr>
              <a:t>Select Windows Form</a:t>
            </a:r>
          </a:p>
          <a:p>
            <a:pPr marL="285750" indent="-285750">
              <a:buFont typeface="Wingdings" panose="05000000000000000000" pitchFamily="2" charset="2"/>
              <a:buChar char="q"/>
            </a:pPr>
            <a:r>
              <a:rPr lang="en-US" dirty="0">
                <a:solidFill>
                  <a:schemeClr val="bg1"/>
                </a:solidFill>
              </a:rPr>
              <a:t>Name it </a:t>
            </a:r>
            <a:r>
              <a:rPr lang="en-US" dirty="0" err="1">
                <a:solidFill>
                  <a:schemeClr val="bg1"/>
                </a:solidFill>
              </a:rPr>
              <a:t>frmRequesters</a:t>
            </a:r>
            <a:endParaRPr lang="en-US" dirty="0">
              <a:solidFill>
                <a:schemeClr val="bg1"/>
              </a:solidFill>
            </a:endParaRPr>
          </a:p>
        </p:txBody>
      </p:sp>
      <p:pic>
        <p:nvPicPr>
          <p:cNvPr id="3" name="Picture 2">
            <a:extLst>
              <a:ext uri="{FF2B5EF4-FFF2-40B4-BE49-F238E27FC236}">
                <a16:creationId xmlns:a16="http://schemas.microsoft.com/office/drawing/2014/main" id="{B28A8AC6-3F53-4110-ACBF-F7DB11467266}"/>
              </a:ext>
            </a:extLst>
          </p:cNvPr>
          <p:cNvPicPr>
            <a:picLocks noChangeAspect="1"/>
          </p:cNvPicPr>
          <p:nvPr/>
        </p:nvPicPr>
        <p:blipFill rotWithShape="1">
          <a:blip r:embed="rId2"/>
          <a:srcRect l="36427" t="21349" r="1027" b="28696"/>
          <a:stretch/>
        </p:blipFill>
        <p:spPr>
          <a:xfrm>
            <a:off x="4294117" y="1464102"/>
            <a:ext cx="7538747" cy="3853588"/>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8082454"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37978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new form</a:t>
            </a:r>
          </a:p>
          <a:p>
            <a:pPr marL="285750" indent="-285750">
              <a:buFont typeface="Wingdings" panose="05000000000000000000" pitchFamily="2" charset="2"/>
              <a:buChar char="q"/>
            </a:pPr>
            <a:r>
              <a:rPr lang="en-US" dirty="0">
                <a:solidFill>
                  <a:schemeClr val="bg1"/>
                </a:solidFill>
              </a:rPr>
              <a:t>Change to 1135, 610</a:t>
            </a:r>
          </a:p>
        </p:txBody>
      </p:sp>
      <p:pic>
        <p:nvPicPr>
          <p:cNvPr id="3" name="Picture 2">
            <a:extLst>
              <a:ext uri="{FF2B5EF4-FFF2-40B4-BE49-F238E27FC236}">
                <a16:creationId xmlns:a16="http://schemas.microsoft.com/office/drawing/2014/main" id="{C21A99EA-CEB1-432B-9CAA-12AA1FE92CBC}"/>
              </a:ext>
            </a:extLst>
          </p:cNvPr>
          <p:cNvPicPr>
            <a:picLocks noChangeAspect="1"/>
          </p:cNvPicPr>
          <p:nvPr/>
        </p:nvPicPr>
        <p:blipFill>
          <a:blip r:embed="rId2"/>
          <a:stretch>
            <a:fillRect/>
          </a:stretch>
        </p:blipFill>
        <p:spPr>
          <a:xfrm>
            <a:off x="4306797" y="1647853"/>
            <a:ext cx="7755305" cy="3669837"/>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9921119" y="42819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1836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Properties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text of form</a:t>
            </a:r>
          </a:p>
          <a:p>
            <a:pPr marL="285750" indent="-285750">
              <a:buFont typeface="Wingdings" panose="05000000000000000000" pitchFamily="2" charset="2"/>
              <a:buChar char="q"/>
            </a:pPr>
            <a:r>
              <a:rPr lang="en-US" dirty="0">
                <a:solidFill>
                  <a:schemeClr val="bg1"/>
                </a:solidFill>
              </a:rPr>
              <a:t>Change name to Create Tickets</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FormBorderSytle</a:t>
            </a:r>
            <a:r>
              <a:rPr lang="en-US" dirty="0">
                <a:solidFill>
                  <a:schemeClr val="bg1"/>
                </a:solidFill>
              </a:rPr>
              <a:t> to none</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backgroundimage</a:t>
            </a:r>
            <a:r>
              <a:rPr lang="en-US" dirty="0">
                <a:solidFill>
                  <a:schemeClr val="bg1"/>
                </a:solidFill>
              </a:rPr>
              <a:t> to a picture</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a:extLst>
              <a:ext uri="{FF2B5EF4-FFF2-40B4-BE49-F238E27FC236}">
                <a16:creationId xmlns:a16="http://schemas.microsoft.com/office/drawing/2014/main" id="{21BFDDB0-5028-4674-88B9-58515B855B92}"/>
              </a:ext>
            </a:extLst>
          </p:cNvPr>
          <p:cNvPicPr>
            <a:picLocks noChangeAspect="1"/>
          </p:cNvPicPr>
          <p:nvPr/>
        </p:nvPicPr>
        <p:blipFill>
          <a:blip r:embed="rId2"/>
          <a:stretch>
            <a:fillRect/>
          </a:stretch>
        </p:blipFill>
        <p:spPr>
          <a:xfrm>
            <a:off x="4230693" y="1377849"/>
            <a:ext cx="7897882" cy="4102298"/>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9945606" y="449719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8225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Copy/Paste Top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a:t>
            </a:r>
          </a:p>
          <a:p>
            <a:pPr marL="285750" indent="-285750">
              <a:buFont typeface="Wingdings" panose="05000000000000000000" pitchFamily="2" charset="2"/>
              <a:buChar char="q"/>
            </a:pPr>
            <a:r>
              <a:rPr lang="en-US" dirty="0">
                <a:solidFill>
                  <a:schemeClr val="bg1"/>
                </a:solidFill>
              </a:rPr>
              <a:t>From the Mange User form</a:t>
            </a:r>
          </a:p>
          <a:p>
            <a:pPr marL="285750" indent="-285750">
              <a:buFont typeface="Wingdings" panose="05000000000000000000" pitchFamily="2" charset="2"/>
              <a:buChar char="q"/>
            </a:pPr>
            <a:r>
              <a:rPr lang="en-US" dirty="0">
                <a:solidFill>
                  <a:schemeClr val="bg1"/>
                </a:solidFill>
              </a:rPr>
              <a:t>Copy and paste the </a:t>
            </a:r>
          </a:p>
          <a:p>
            <a:pPr marL="285750" indent="-285750">
              <a:buFont typeface="Wingdings" panose="05000000000000000000" pitchFamily="2" charset="2"/>
              <a:buChar char="q"/>
            </a:pPr>
            <a:r>
              <a:rPr lang="en-US" dirty="0">
                <a:solidFill>
                  <a:schemeClr val="bg1"/>
                </a:solidFill>
              </a:rPr>
              <a:t>top panel</a:t>
            </a:r>
          </a:p>
          <a:p>
            <a:pPr marL="285750" indent="-285750">
              <a:buFont typeface="Wingdings" panose="05000000000000000000" pitchFamily="2" charset="2"/>
              <a:buChar char="q"/>
            </a:pPr>
            <a:r>
              <a:rPr lang="en-US" dirty="0">
                <a:solidFill>
                  <a:schemeClr val="bg1"/>
                </a:solidFill>
              </a:rPr>
              <a:t>Text box</a:t>
            </a:r>
          </a:p>
          <a:p>
            <a:pPr marL="285750" indent="-285750">
              <a:buFont typeface="Wingdings" panose="05000000000000000000" pitchFamily="2" charset="2"/>
              <a:buChar char="q"/>
            </a:pPr>
            <a:r>
              <a:rPr lang="en-US" dirty="0">
                <a:solidFill>
                  <a:schemeClr val="bg1"/>
                </a:solidFill>
              </a:rPr>
              <a:t>Back button</a:t>
            </a:r>
          </a:p>
          <a:p>
            <a:pPr marL="285750" indent="-285750">
              <a:buFont typeface="Wingdings" panose="05000000000000000000" pitchFamily="2" charset="2"/>
              <a:buChar char="q"/>
            </a:pPr>
            <a:endParaRPr lang="en-US" dirty="0">
              <a:solidFill>
                <a:schemeClr val="bg1"/>
              </a:solidFill>
            </a:endParaRPr>
          </a:p>
        </p:txBody>
      </p:sp>
      <p:sp>
        <p:nvSpPr>
          <p:cNvPr id="2" name="Arrow: Left 1">
            <a:extLst>
              <a:ext uri="{FF2B5EF4-FFF2-40B4-BE49-F238E27FC236}">
                <a16:creationId xmlns:a16="http://schemas.microsoft.com/office/drawing/2014/main" id="{6BDF3A10-0348-485C-AD2B-FB32D71E3B29}"/>
              </a:ext>
            </a:extLst>
          </p:cNvPr>
          <p:cNvSpPr/>
          <p:nvPr/>
        </p:nvSpPr>
        <p:spPr>
          <a:xfrm rot="10800000">
            <a:off x="3188776" y="14598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FF91B12-490F-4137-B1B1-22CCF67DAA03}"/>
              </a:ext>
            </a:extLst>
          </p:cNvPr>
          <p:cNvPicPr>
            <a:picLocks noChangeAspect="1"/>
          </p:cNvPicPr>
          <p:nvPr/>
        </p:nvPicPr>
        <p:blipFill>
          <a:blip r:embed="rId2"/>
          <a:stretch>
            <a:fillRect/>
          </a:stretch>
        </p:blipFill>
        <p:spPr>
          <a:xfrm>
            <a:off x="4335404" y="1464102"/>
            <a:ext cx="7688460" cy="3790934"/>
          </a:xfrm>
          <a:prstGeom prst="rect">
            <a:avLst/>
          </a:prstGeom>
        </p:spPr>
      </p:pic>
    </p:spTree>
    <p:extLst>
      <p:ext uri="{BB962C8B-B14F-4D97-AF65-F5344CB8AC3E}">
        <p14:creationId xmlns:p14="http://schemas.microsoft.com/office/powerpoint/2010/main" val="26082254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 box</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a:solidFill>
                  <a:schemeClr val="bg1"/>
                </a:solidFill>
              </a:rPr>
              <a:t>CREATE TICKETS</a:t>
            </a:r>
          </a:p>
        </p:txBody>
      </p:sp>
      <p:pic>
        <p:nvPicPr>
          <p:cNvPr id="3" name="Picture 2">
            <a:extLst>
              <a:ext uri="{FF2B5EF4-FFF2-40B4-BE49-F238E27FC236}">
                <a16:creationId xmlns:a16="http://schemas.microsoft.com/office/drawing/2014/main" id="{1486AED4-BFE0-470F-90F0-13D3F42F3BC0}"/>
              </a:ext>
            </a:extLst>
          </p:cNvPr>
          <p:cNvPicPr>
            <a:picLocks noChangeAspect="1"/>
          </p:cNvPicPr>
          <p:nvPr/>
        </p:nvPicPr>
        <p:blipFill>
          <a:blip r:embed="rId2"/>
          <a:stretch>
            <a:fillRect/>
          </a:stretch>
        </p:blipFill>
        <p:spPr>
          <a:xfrm>
            <a:off x="4435972" y="1348446"/>
            <a:ext cx="7752980" cy="3859914"/>
          </a:xfrm>
          <a:prstGeom prst="rect">
            <a:avLst/>
          </a:prstGeom>
        </p:spPr>
      </p:pic>
      <p:sp>
        <p:nvSpPr>
          <p:cNvPr id="2" name="Arrow: Left 1">
            <a:extLst>
              <a:ext uri="{FF2B5EF4-FFF2-40B4-BE49-F238E27FC236}">
                <a16:creationId xmlns:a16="http://schemas.microsoft.com/office/drawing/2014/main" id="{6BDF3A10-0348-485C-AD2B-FB32D71E3B29}"/>
              </a:ext>
            </a:extLst>
          </p:cNvPr>
          <p:cNvSpPr/>
          <p:nvPr/>
        </p:nvSpPr>
        <p:spPr>
          <a:xfrm rot="10800000">
            <a:off x="9921119" y="449719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8315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 and Paste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rest form the User Form</a:t>
            </a:r>
          </a:p>
          <a:p>
            <a:pPr marL="285750" indent="-285750">
              <a:buFont typeface="Wingdings" panose="05000000000000000000" pitchFamily="2" charset="2"/>
              <a:buChar char="q"/>
            </a:pPr>
            <a:r>
              <a:rPr lang="en-US" dirty="0">
                <a:solidFill>
                  <a:schemeClr val="bg1"/>
                </a:solidFill>
              </a:rPr>
              <a:t>Copy and Paste </a:t>
            </a:r>
          </a:p>
        </p:txBody>
      </p:sp>
      <p:pic>
        <p:nvPicPr>
          <p:cNvPr id="3" name="Picture 2">
            <a:extLst>
              <a:ext uri="{FF2B5EF4-FFF2-40B4-BE49-F238E27FC236}">
                <a16:creationId xmlns:a16="http://schemas.microsoft.com/office/drawing/2014/main" id="{F612A85B-9081-4451-AB9A-A3A0D6A108A6}"/>
              </a:ext>
            </a:extLst>
          </p:cNvPr>
          <p:cNvPicPr>
            <a:picLocks noChangeAspect="1"/>
          </p:cNvPicPr>
          <p:nvPr/>
        </p:nvPicPr>
        <p:blipFill>
          <a:blip r:embed="rId2"/>
          <a:stretch>
            <a:fillRect/>
          </a:stretch>
        </p:blipFill>
        <p:spPr>
          <a:xfrm>
            <a:off x="4250466" y="1721153"/>
            <a:ext cx="7897882" cy="3415690"/>
          </a:xfrm>
          <a:prstGeom prst="rect">
            <a:avLst/>
          </a:prstGeom>
        </p:spPr>
      </p:pic>
    </p:spTree>
    <p:extLst>
      <p:ext uri="{BB962C8B-B14F-4D97-AF65-F5344CB8AC3E}">
        <p14:creationId xmlns:p14="http://schemas.microsoft.com/office/powerpoint/2010/main" val="29217624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Properties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following properties</a:t>
            </a:r>
          </a:p>
          <a:p>
            <a:pPr marL="285750" indent="-285750">
              <a:buFont typeface="Wingdings" panose="05000000000000000000" pitchFamily="2" charset="2"/>
              <a:buChar char="q"/>
            </a:pPr>
            <a:r>
              <a:rPr lang="en-US" dirty="0">
                <a:solidFill>
                  <a:schemeClr val="bg1"/>
                </a:solidFill>
              </a:rPr>
              <a:t>Rename user id to Ticket ID and the label name to </a:t>
            </a:r>
            <a:r>
              <a:rPr lang="en-US" dirty="0" err="1">
                <a:solidFill>
                  <a:schemeClr val="bg1"/>
                </a:solidFill>
              </a:rPr>
              <a:t>lblTicketID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things to match the picture</a:t>
            </a:r>
          </a:p>
          <a:p>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a:extLst>
              <a:ext uri="{FF2B5EF4-FFF2-40B4-BE49-F238E27FC236}">
                <a16:creationId xmlns:a16="http://schemas.microsoft.com/office/drawing/2014/main" id="{66DE6B5C-84BF-407F-86A0-8BD9258F6234}"/>
              </a:ext>
            </a:extLst>
          </p:cNvPr>
          <p:cNvPicPr>
            <a:picLocks noChangeAspect="1"/>
          </p:cNvPicPr>
          <p:nvPr/>
        </p:nvPicPr>
        <p:blipFill>
          <a:blip r:embed="rId2"/>
          <a:stretch>
            <a:fillRect/>
          </a:stretch>
        </p:blipFill>
        <p:spPr>
          <a:xfrm>
            <a:off x="4294118" y="954231"/>
            <a:ext cx="7720980" cy="4253873"/>
          </a:xfrm>
          <a:prstGeom prst="rect">
            <a:avLst/>
          </a:prstGeom>
        </p:spPr>
      </p:pic>
    </p:spTree>
    <p:extLst>
      <p:ext uri="{BB962C8B-B14F-4D97-AF65-F5344CB8AC3E}">
        <p14:creationId xmlns:p14="http://schemas.microsoft.com/office/powerpoint/2010/main" val="673014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a:t>
            </a:r>
          </a:p>
        </p:txBody>
      </p:sp>
      <p:pic>
        <p:nvPicPr>
          <p:cNvPr id="3" name="Picture 2">
            <a:extLst>
              <a:ext uri="{FF2B5EF4-FFF2-40B4-BE49-F238E27FC236}">
                <a16:creationId xmlns:a16="http://schemas.microsoft.com/office/drawing/2014/main" id="{04719960-F1AD-4864-BBA8-4A8518D8A329}"/>
              </a:ext>
            </a:extLst>
          </p:cNvPr>
          <p:cNvPicPr>
            <a:picLocks noChangeAspect="1"/>
          </p:cNvPicPr>
          <p:nvPr/>
        </p:nvPicPr>
        <p:blipFill rotWithShape="1">
          <a:blip r:embed="rId2"/>
          <a:srcRect l="36427" t="21349" r="1028" b="30273"/>
          <a:stretch/>
        </p:blipFill>
        <p:spPr>
          <a:xfrm>
            <a:off x="4294118" y="1269230"/>
            <a:ext cx="7792293" cy="385740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36559" y="319793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5858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Checked List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Drag and drop a checked list box for Issue Category</a:t>
            </a:r>
          </a:p>
          <a:p>
            <a:pPr marL="285750" indent="-285750">
              <a:buFont typeface="Wingdings" panose="05000000000000000000" pitchFamily="2" charset="2"/>
              <a:buChar char="q"/>
            </a:pPr>
            <a:r>
              <a:rPr lang="en-US" dirty="0">
                <a:solidFill>
                  <a:schemeClr val="bg1"/>
                </a:solidFill>
              </a:rPr>
              <a:t>Enter the strings of selections</a:t>
            </a:r>
          </a:p>
        </p:txBody>
      </p:sp>
      <p:pic>
        <p:nvPicPr>
          <p:cNvPr id="3" name="Picture 2">
            <a:extLst>
              <a:ext uri="{FF2B5EF4-FFF2-40B4-BE49-F238E27FC236}">
                <a16:creationId xmlns:a16="http://schemas.microsoft.com/office/drawing/2014/main" id="{02EE4A3D-3094-4E08-9063-8EC6F3EDF483}"/>
              </a:ext>
            </a:extLst>
          </p:cNvPr>
          <p:cNvPicPr>
            <a:picLocks noChangeAspect="1"/>
          </p:cNvPicPr>
          <p:nvPr/>
        </p:nvPicPr>
        <p:blipFill>
          <a:blip r:embed="rId2"/>
          <a:stretch>
            <a:fillRect/>
          </a:stretch>
        </p:blipFill>
        <p:spPr>
          <a:xfrm>
            <a:off x="4188985" y="1067976"/>
            <a:ext cx="7930663" cy="4292932"/>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3731728"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00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List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List Box for Priority Level</a:t>
            </a:r>
          </a:p>
          <a:p>
            <a:pPr marL="285750" indent="-285750">
              <a:buFont typeface="Wingdings" panose="05000000000000000000" pitchFamily="2" charset="2"/>
              <a:buChar char="q"/>
            </a:pPr>
            <a:r>
              <a:rPr lang="en-US" dirty="0">
                <a:solidFill>
                  <a:schemeClr val="bg1"/>
                </a:solidFill>
              </a:rPr>
              <a:t>Drag and drop a list box</a:t>
            </a:r>
          </a:p>
          <a:p>
            <a:pPr marL="285750" indent="-285750">
              <a:buFont typeface="Wingdings" panose="05000000000000000000" pitchFamily="2" charset="2"/>
              <a:buChar char="q"/>
            </a:pPr>
            <a:r>
              <a:rPr lang="en-US" dirty="0">
                <a:solidFill>
                  <a:schemeClr val="bg1"/>
                </a:solidFill>
              </a:rPr>
              <a:t>Enter the string names in the selection list</a:t>
            </a:r>
          </a:p>
        </p:txBody>
      </p:sp>
      <p:pic>
        <p:nvPicPr>
          <p:cNvPr id="3" name="Picture 2">
            <a:extLst>
              <a:ext uri="{FF2B5EF4-FFF2-40B4-BE49-F238E27FC236}">
                <a16:creationId xmlns:a16="http://schemas.microsoft.com/office/drawing/2014/main" id="{D8ABBF91-27AA-4EB1-84F3-A699B8F7931C}"/>
              </a:ext>
            </a:extLst>
          </p:cNvPr>
          <p:cNvPicPr>
            <a:picLocks noChangeAspect="1"/>
          </p:cNvPicPr>
          <p:nvPr/>
        </p:nvPicPr>
        <p:blipFill>
          <a:blip r:embed="rId2"/>
          <a:stretch>
            <a:fillRect/>
          </a:stretch>
        </p:blipFill>
        <p:spPr>
          <a:xfrm>
            <a:off x="4273633" y="1057275"/>
            <a:ext cx="7812002" cy="4529137"/>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5969469" y="26307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5995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Code Create Ticket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name</a:t>
            </a:r>
          </a:p>
          <a:p>
            <a:pPr marL="285750" indent="-285750">
              <a:buFont typeface="Wingdings" panose="05000000000000000000" pitchFamily="2" charset="2"/>
              <a:buChar char="q"/>
            </a:pPr>
            <a:r>
              <a:rPr lang="en-US" dirty="0">
                <a:solidFill>
                  <a:schemeClr val="bg1"/>
                </a:solidFill>
              </a:rPr>
              <a:t>Create Tickets</a:t>
            </a:r>
          </a:p>
        </p:txBody>
      </p:sp>
      <p:pic>
        <p:nvPicPr>
          <p:cNvPr id="3" name="Picture 2">
            <a:extLst>
              <a:ext uri="{FF2B5EF4-FFF2-40B4-BE49-F238E27FC236}">
                <a16:creationId xmlns:a16="http://schemas.microsoft.com/office/drawing/2014/main" id="{2A635B43-ECD3-4C27-A27D-3F902AFE1FA9}"/>
              </a:ext>
            </a:extLst>
          </p:cNvPr>
          <p:cNvPicPr>
            <a:picLocks noChangeAspect="1"/>
          </p:cNvPicPr>
          <p:nvPr/>
        </p:nvPicPr>
        <p:blipFill>
          <a:blip r:embed="rId2"/>
          <a:stretch>
            <a:fillRect/>
          </a:stretch>
        </p:blipFill>
        <p:spPr>
          <a:xfrm>
            <a:off x="4265134" y="200511"/>
            <a:ext cx="7829000" cy="4283406"/>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4293079" y="-5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488E86-7500-487E-91AA-68F360995262}"/>
              </a:ext>
            </a:extLst>
          </p:cNvPr>
          <p:cNvPicPr>
            <a:picLocks noChangeAspect="1"/>
          </p:cNvPicPr>
          <p:nvPr/>
        </p:nvPicPr>
        <p:blipFill>
          <a:blip r:embed="rId3"/>
          <a:stretch>
            <a:fillRect/>
          </a:stretch>
        </p:blipFill>
        <p:spPr>
          <a:xfrm>
            <a:off x="4570477" y="4680135"/>
            <a:ext cx="7116035" cy="1977354"/>
          </a:xfrm>
          <a:prstGeom prst="rect">
            <a:avLst/>
          </a:prstGeom>
        </p:spPr>
      </p:pic>
    </p:spTree>
    <p:extLst>
      <p:ext uri="{BB962C8B-B14F-4D97-AF65-F5344CB8AC3E}">
        <p14:creationId xmlns:p14="http://schemas.microsoft.com/office/powerpoint/2010/main" val="20433281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 of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start position</a:t>
            </a:r>
          </a:p>
          <a:p>
            <a:pPr marL="285750" indent="-285750">
              <a:buFont typeface="Wingdings" panose="05000000000000000000" pitchFamily="2" charset="2"/>
              <a:buChar char="q"/>
            </a:pPr>
            <a:r>
              <a:rPr lang="en-US" dirty="0">
                <a:solidFill>
                  <a:schemeClr val="bg1"/>
                </a:solidFill>
              </a:rPr>
              <a:t>Under form properties</a:t>
            </a:r>
          </a:p>
          <a:p>
            <a:pPr marL="285750" indent="-285750">
              <a:buFont typeface="Wingdings" panose="05000000000000000000" pitchFamily="2" charset="2"/>
              <a:buChar char="q"/>
            </a:pPr>
            <a:r>
              <a:rPr lang="en-US" dirty="0" err="1">
                <a:solidFill>
                  <a:schemeClr val="bg1"/>
                </a:solidFill>
              </a:rPr>
              <a:t>StartPostion</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Center Screen</a:t>
            </a:r>
          </a:p>
        </p:txBody>
      </p:sp>
      <p:pic>
        <p:nvPicPr>
          <p:cNvPr id="3" name="Picture 2">
            <a:extLst>
              <a:ext uri="{FF2B5EF4-FFF2-40B4-BE49-F238E27FC236}">
                <a16:creationId xmlns:a16="http://schemas.microsoft.com/office/drawing/2014/main" id="{0AB31718-9047-4502-AE00-0FE5E9EE77DE}"/>
              </a:ext>
            </a:extLst>
          </p:cNvPr>
          <p:cNvPicPr>
            <a:picLocks noChangeAspect="1"/>
          </p:cNvPicPr>
          <p:nvPr/>
        </p:nvPicPr>
        <p:blipFill>
          <a:blip r:embed="rId2"/>
          <a:stretch>
            <a:fillRect/>
          </a:stretch>
        </p:blipFill>
        <p:spPr>
          <a:xfrm>
            <a:off x="4230693" y="921652"/>
            <a:ext cx="7897882" cy="4396038"/>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9504030" y="434480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2306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Ticket Module</a:t>
            </a:r>
          </a:p>
          <a:p>
            <a:pPr marL="0" indent="0">
              <a:buNone/>
            </a:pPr>
            <a:r>
              <a:rPr lang="en-US" dirty="0">
                <a:highlight>
                  <a:srgbClr val="FFFF00"/>
                </a:highlight>
                <a:latin typeface="Arial Nova Light" panose="020B0304020202020204" pitchFamily="34" charset="0"/>
              </a:rPr>
              <a:t>11. Create BLL for Ticket Requester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9126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Create New Class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new class</a:t>
            </a:r>
          </a:p>
          <a:p>
            <a:pPr marL="285750" indent="-285750">
              <a:buFont typeface="Wingdings" panose="05000000000000000000" pitchFamily="2" charset="2"/>
              <a:buChar char="q"/>
            </a:pPr>
            <a:r>
              <a:rPr lang="en-US" dirty="0">
                <a:solidFill>
                  <a:schemeClr val="bg1"/>
                </a:solidFill>
              </a:rPr>
              <a:t>Named </a:t>
            </a:r>
            <a:r>
              <a:rPr lang="en-US" dirty="0" err="1">
                <a:solidFill>
                  <a:schemeClr val="bg1"/>
                </a:solidFill>
              </a:rPr>
              <a:t>requestersBLL</a:t>
            </a:r>
            <a:endParaRPr lang="en-US" dirty="0">
              <a:solidFill>
                <a:schemeClr val="bg1"/>
              </a:solidFill>
            </a:endParaRPr>
          </a:p>
        </p:txBody>
      </p:sp>
      <p:pic>
        <p:nvPicPr>
          <p:cNvPr id="3" name="Picture 2">
            <a:extLst>
              <a:ext uri="{FF2B5EF4-FFF2-40B4-BE49-F238E27FC236}">
                <a16:creationId xmlns:a16="http://schemas.microsoft.com/office/drawing/2014/main" id="{FE7BE757-E5C2-4735-8DFA-02BD2C7F949C}"/>
              </a:ext>
            </a:extLst>
          </p:cNvPr>
          <p:cNvPicPr>
            <a:picLocks noChangeAspect="1"/>
          </p:cNvPicPr>
          <p:nvPr/>
        </p:nvPicPr>
        <p:blipFill>
          <a:blip r:embed="rId2"/>
          <a:stretch>
            <a:fillRect/>
          </a:stretch>
        </p:blipFill>
        <p:spPr>
          <a:xfrm>
            <a:off x="4209874" y="1366417"/>
            <a:ext cx="7904244" cy="3552130"/>
          </a:xfrm>
          <a:prstGeom prst="rect">
            <a:avLst/>
          </a:prstGeom>
        </p:spPr>
      </p:pic>
      <p:sp>
        <p:nvSpPr>
          <p:cNvPr id="2" name="Arrow: Left 1">
            <a:extLst>
              <a:ext uri="{FF2B5EF4-FFF2-40B4-BE49-F238E27FC236}">
                <a16:creationId xmlns:a16="http://schemas.microsoft.com/office/drawing/2014/main" id="{8066C905-D682-4332-A480-D8EDC75520C7}"/>
              </a:ext>
            </a:extLst>
          </p:cNvPr>
          <p:cNvSpPr/>
          <p:nvPr/>
        </p:nvSpPr>
        <p:spPr>
          <a:xfrm rot="10800000">
            <a:off x="7744682" y="222147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7426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the BLL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Business Logic Layer for the Ticket Requestors</a:t>
            </a:r>
          </a:p>
          <a:p>
            <a:pPr marL="285750" indent="-285750">
              <a:buFont typeface="Wingdings" panose="05000000000000000000" pitchFamily="2" charset="2"/>
              <a:buChar char="q"/>
            </a:pPr>
            <a:r>
              <a:rPr lang="en-US" dirty="0">
                <a:solidFill>
                  <a:schemeClr val="bg1"/>
                </a:solidFill>
              </a:rPr>
              <a:t>Write the following code</a:t>
            </a:r>
          </a:p>
          <a:p>
            <a:pPr marL="285750" indent="-285750">
              <a:buFont typeface="Wingdings" panose="05000000000000000000" pitchFamily="2" charset="2"/>
              <a:buChar char="q"/>
            </a:pPr>
            <a:r>
              <a:rPr lang="en-US" dirty="0">
                <a:solidFill>
                  <a:schemeClr val="bg1"/>
                </a:solidFill>
              </a:rPr>
              <a:t>Helpful tip: use</a:t>
            </a:r>
          </a:p>
          <a:p>
            <a:pPr marL="285750" indent="-285750">
              <a:buFont typeface="Wingdings" panose="05000000000000000000" pitchFamily="2" charset="2"/>
              <a:buChar char="q"/>
            </a:pPr>
            <a:r>
              <a:rPr lang="en-US" dirty="0">
                <a:solidFill>
                  <a:schemeClr val="bg1"/>
                </a:solidFill>
              </a:rPr>
              <a:t>Type: ‘prop’ + tab + tab</a:t>
            </a:r>
          </a:p>
          <a:p>
            <a:pPr marL="285750" indent="-285750">
              <a:buFont typeface="Wingdings" panose="05000000000000000000" pitchFamily="2" charset="2"/>
              <a:buChar char="q"/>
            </a:pPr>
            <a:r>
              <a:rPr lang="en-US" dirty="0">
                <a:solidFill>
                  <a:schemeClr val="bg1"/>
                </a:solidFill>
              </a:rPr>
              <a:t>For the property shortcut</a:t>
            </a:r>
          </a:p>
        </p:txBody>
      </p:sp>
      <p:pic>
        <p:nvPicPr>
          <p:cNvPr id="3" name="Picture 2">
            <a:extLst>
              <a:ext uri="{FF2B5EF4-FFF2-40B4-BE49-F238E27FC236}">
                <a16:creationId xmlns:a16="http://schemas.microsoft.com/office/drawing/2014/main" id="{FAD7ECFD-06A9-49F5-9846-3FBFA13A8077}"/>
              </a:ext>
            </a:extLst>
          </p:cNvPr>
          <p:cNvPicPr>
            <a:picLocks noChangeAspect="1"/>
          </p:cNvPicPr>
          <p:nvPr/>
        </p:nvPicPr>
        <p:blipFill>
          <a:blip r:embed="rId2"/>
          <a:stretch>
            <a:fillRect/>
          </a:stretch>
        </p:blipFill>
        <p:spPr>
          <a:xfrm>
            <a:off x="4680753" y="472935"/>
            <a:ext cx="6754168" cy="5582429"/>
          </a:xfrm>
          <a:prstGeom prst="rect">
            <a:avLst/>
          </a:prstGeom>
        </p:spPr>
      </p:pic>
    </p:spTree>
    <p:extLst>
      <p:ext uri="{BB962C8B-B14F-4D97-AF65-F5344CB8AC3E}">
        <p14:creationId xmlns:p14="http://schemas.microsoft.com/office/powerpoint/2010/main" val="38172035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Ticket Module</a:t>
            </a:r>
          </a:p>
          <a:p>
            <a:pPr marL="0" indent="0">
              <a:buNone/>
            </a:pPr>
            <a:r>
              <a:rPr lang="en-US" dirty="0">
                <a:latin typeface="Arial Nova Light" panose="020B0304020202020204" pitchFamily="34" charset="0"/>
              </a:rPr>
              <a:t>11. Create BLL for Ticket Requester Module</a:t>
            </a:r>
          </a:p>
          <a:p>
            <a:pPr marL="0" indent="0">
              <a:buNone/>
            </a:pPr>
            <a:r>
              <a:rPr lang="en-US" dirty="0">
                <a:highlight>
                  <a:srgbClr val="FFFF00"/>
                </a:highlight>
                <a:latin typeface="Arial Nova Light" panose="020B0304020202020204" pitchFamily="34" charset="0"/>
              </a:rPr>
              <a:t>12. Create Methods to Ticket Requester </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8364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1310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301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panel</a:t>
            </a:r>
          </a:p>
          <a:p>
            <a:pPr marL="285750" indent="-285750">
              <a:buFont typeface="Wingdings" panose="05000000000000000000" pitchFamily="2" charset="2"/>
              <a:buChar char="q"/>
            </a:pPr>
            <a:r>
              <a:rPr lang="en-US" dirty="0">
                <a:solidFill>
                  <a:schemeClr val="bg1"/>
                </a:solidFill>
              </a:rPr>
              <a:t>Use the panel selection to resize and make the same size (close enough) to match the size of the top menu strip</a:t>
            </a:r>
          </a:p>
        </p:txBody>
      </p:sp>
      <p:pic>
        <p:nvPicPr>
          <p:cNvPr id="2" name="Picture 1">
            <a:extLst>
              <a:ext uri="{FF2B5EF4-FFF2-40B4-BE49-F238E27FC236}">
                <a16:creationId xmlns:a16="http://schemas.microsoft.com/office/drawing/2014/main" id="{A99213F1-93D2-48C3-B7DA-213D76E32F1B}"/>
              </a:ext>
            </a:extLst>
          </p:cNvPr>
          <p:cNvPicPr>
            <a:picLocks noChangeAspect="1"/>
          </p:cNvPicPr>
          <p:nvPr/>
        </p:nvPicPr>
        <p:blipFill rotWithShape="1">
          <a:blip r:embed="rId2"/>
          <a:srcRect l="36427" t="21349" r="-96" b="28955"/>
          <a:stretch/>
        </p:blipFill>
        <p:spPr>
          <a:xfrm>
            <a:off x="4294117" y="1106434"/>
            <a:ext cx="7784393" cy="38886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7139492" y="25921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76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Validate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Run the program and validate</a:t>
            </a:r>
          </a:p>
          <a:p>
            <a:pPr marL="285750" indent="-285750">
              <a:buFont typeface="Wingdings" panose="05000000000000000000" pitchFamily="2" charset="2"/>
              <a:buChar char="q"/>
            </a:pPr>
            <a:r>
              <a:rPr lang="en-US" dirty="0">
                <a:solidFill>
                  <a:schemeClr val="bg1"/>
                </a:solidFill>
              </a:rPr>
              <a:t>Error and fix</a:t>
            </a:r>
          </a:p>
        </p:txBody>
      </p:sp>
      <p:sp>
        <p:nvSpPr>
          <p:cNvPr id="2" name="Arrow: Left 1">
            <a:extLst>
              <a:ext uri="{FF2B5EF4-FFF2-40B4-BE49-F238E27FC236}">
                <a16:creationId xmlns:a16="http://schemas.microsoft.com/office/drawing/2014/main" id="{8066C905-D682-4332-A480-D8EDC75520C7}"/>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6246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A749482F-A91F-476F-971E-FBBA60832170}"/>
              </a:ext>
            </a:extLst>
          </p:cNvPr>
          <p:cNvPicPr>
            <a:picLocks noChangeAspect="1"/>
          </p:cNvPicPr>
          <p:nvPr/>
        </p:nvPicPr>
        <p:blipFill rotWithShape="1">
          <a:blip r:embed="rId3">
            <a:extLst>
              <a:ext uri="{28A0092B-C50C-407E-A947-70E740481C1C}">
                <a14:useLocalDpi xmlns:a14="http://schemas.microsoft.com/office/drawing/2010/main" val="0"/>
              </a:ext>
            </a:extLst>
          </a:blip>
          <a:srcRect l="6147" t="12088" r="34180" b="24720"/>
          <a:stretch/>
        </p:blipFill>
        <p:spPr>
          <a:xfrm>
            <a:off x="55624" y="-5919"/>
            <a:ext cx="11885239" cy="6226837"/>
          </a:xfrm>
          <a:prstGeom prst="rect">
            <a:avLst/>
          </a:prstGeom>
        </p:spPr>
      </p:pic>
    </p:spTree>
    <p:extLst>
      <p:ext uri="{BB962C8B-B14F-4D97-AF65-F5344CB8AC3E}">
        <p14:creationId xmlns:p14="http://schemas.microsoft.com/office/powerpoint/2010/main" val="42818125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pic>
        <p:nvPicPr>
          <p:cNvPr id="6" name="Picture 5" descr="A screenshot of a cell phone&#10;&#10;Description automatically generated">
            <a:extLst>
              <a:ext uri="{FF2B5EF4-FFF2-40B4-BE49-F238E27FC236}">
                <a16:creationId xmlns:a16="http://schemas.microsoft.com/office/drawing/2014/main" id="{2192DD4F-F9E9-4839-9A16-D59E6720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01"/>
            <a:ext cx="12192000" cy="5588798"/>
          </a:xfrm>
          <a:prstGeom prst="rect">
            <a:avLst/>
          </a:prstGeom>
        </p:spPr>
      </p:pic>
    </p:spTree>
    <p:extLst>
      <p:ext uri="{BB962C8B-B14F-4D97-AF65-F5344CB8AC3E}">
        <p14:creationId xmlns:p14="http://schemas.microsoft.com/office/powerpoint/2010/main" val="21924510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sp>
        <p:nvSpPr>
          <p:cNvPr id="3" name="Rectangle 2">
            <a:extLst>
              <a:ext uri="{FF2B5EF4-FFF2-40B4-BE49-F238E27FC236}">
                <a16:creationId xmlns:a16="http://schemas.microsoft.com/office/drawing/2014/main" id="{E9DA446A-13A8-4597-AA2B-5617116A819C}"/>
              </a:ext>
            </a:extLst>
          </p:cNvPr>
          <p:cNvSpPr/>
          <p:nvPr/>
        </p:nvSpPr>
        <p:spPr>
          <a:xfrm>
            <a:off x="4823097" y="5633994"/>
            <a:ext cx="6096000" cy="1200329"/>
          </a:xfrm>
          <a:prstGeom prst="rect">
            <a:avLst/>
          </a:prstGeom>
        </p:spPr>
        <p:txBody>
          <a:bodyPr>
            <a:spAutoFit/>
          </a:bodyPr>
          <a:lstStyle/>
          <a:p>
            <a:r>
              <a:rPr lang="en-US" dirty="0"/>
              <a:t>preview.codecanyon.net/item/recipe-builder-user-management-system/</a:t>
            </a:r>
            <a:r>
              <a:rPr lang="en-US" dirty="0" err="1"/>
              <a:t>full_screen_preview</a:t>
            </a:r>
            <a:r>
              <a:rPr lang="en-US" dirty="0"/>
              <a:t>/17527249?_ga=2.230619996.1592419295.1594669034-1210016305.1594668803</a:t>
            </a:r>
          </a:p>
        </p:txBody>
      </p:sp>
      <p:pic>
        <p:nvPicPr>
          <p:cNvPr id="7" name="Picture 6" descr="A screenshot of a social media post&#10;&#10;Description automatically generated">
            <a:extLst>
              <a:ext uri="{FF2B5EF4-FFF2-40B4-BE49-F238E27FC236}">
                <a16:creationId xmlns:a16="http://schemas.microsoft.com/office/drawing/2014/main" id="{CD7D2BB8-01A3-4CE7-83C1-F3839510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22"/>
            <a:ext cx="12192000" cy="5303102"/>
          </a:xfrm>
          <a:prstGeom prst="rect">
            <a:avLst/>
          </a:prstGeom>
        </p:spPr>
      </p:pic>
    </p:spTree>
    <p:extLst>
      <p:ext uri="{BB962C8B-B14F-4D97-AF65-F5344CB8AC3E}">
        <p14:creationId xmlns:p14="http://schemas.microsoft.com/office/powerpoint/2010/main" val="27910439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D7369AE-DF0E-44D5-98A1-99BD26F8A339}"/>
              </a:ext>
            </a:extLst>
          </p:cNvPr>
          <p:cNvSpPr/>
          <p:nvPr/>
        </p:nvSpPr>
        <p:spPr>
          <a:xfrm>
            <a:off x="4502402" y="444360"/>
            <a:ext cx="6096000" cy="646331"/>
          </a:xfrm>
          <a:prstGeom prst="rect">
            <a:avLst/>
          </a:prstGeom>
        </p:spPr>
        <p:txBody>
          <a:bodyPr>
            <a:spAutoFit/>
          </a:bodyPr>
          <a:lstStyle/>
          <a:p>
            <a:r>
              <a:rPr lang="en-US" dirty="0"/>
              <a:t>codecanyon.net/item/recipe-builder-user-management-system/17527249</a:t>
            </a:r>
          </a:p>
        </p:txBody>
      </p:sp>
      <p:sp>
        <p:nvSpPr>
          <p:cNvPr id="6" name="Rectangle 5">
            <a:extLst>
              <a:ext uri="{FF2B5EF4-FFF2-40B4-BE49-F238E27FC236}">
                <a16:creationId xmlns:a16="http://schemas.microsoft.com/office/drawing/2014/main" id="{53B7BC01-47C7-4672-9BED-E6EB834FD4E2}"/>
              </a:ext>
            </a:extLst>
          </p:cNvPr>
          <p:cNvSpPr/>
          <p:nvPr/>
        </p:nvSpPr>
        <p:spPr>
          <a:xfrm>
            <a:off x="4398433" y="1513617"/>
            <a:ext cx="6096000" cy="646331"/>
          </a:xfrm>
          <a:prstGeom prst="rect">
            <a:avLst/>
          </a:prstGeom>
        </p:spPr>
        <p:txBody>
          <a:bodyPr>
            <a:spAutoFit/>
          </a:bodyPr>
          <a:lstStyle/>
          <a:p>
            <a:r>
              <a:rPr lang="en-US" dirty="0"/>
              <a:t>codecanyon.net/item/project-box-team-management-tool/8103343?s_rank=13</a:t>
            </a:r>
          </a:p>
        </p:txBody>
      </p:sp>
    </p:spTree>
    <p:extLst>
      <p:ext uri="{BB962C8B-B14F-4D97-AF65-F5344CB8AC3E}">
        <p14:creationId xmlns:p14="http://schemas.microsoft.com/office/powerpoint/2010/main" val="26146690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person standing in front of a computer&#10;&#10;Description automatically generated">
            <a:extLst>
              <a:ext uri="{FF2B5EF4-FFF2-40B4-BE49-F238E27FC236}">
                <a16:creationId xmlns:a16="http://schemas.microsoft.com/office/drawing/2014/main" id="{14B826D3-DB26-4FB0-A69A-730AC717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
            <a:ext cx="12188952" cy="6847220"/>
          </a:xfrm>
          <a:prstGeom prst="rect">
            <a:avLst/>
          </a:prstGeom>
        </p:spPr>
      </p:pic>
    </p:spTree>
    <p:extLst>
      <p:ext uri="{BB962C8B-B14F-4D97-AF65-F5344CB8AC3E}">
        <p14:creationId xmlns:p14="http://schemas.microsoft.com/office/powerpoint/2010/main" val="6456512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5" name="Picture 4" descr="A screenshot of a cell phone&#10;&#10;Description automatically generated">
            <a:extLst>
              <a:ext uri="{FF2B5EF4-FFF2-40B4-BE49-F238E27FC236}">
                <a16:creationId xmlns:a16="http://schemas.microsoft.com/office/drawing/2014/main" id="{305BFD33-B556-49C5-9E51-88E99A0F3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3"/>
            <a:ext cx="11941483" cy="6849414"/>
          </a:xfrm>
          <a:prstGeom prst="rect">
            <a:avLst/>
          </a:prstGeom>
        </p:spPr>
      </p:pic>
      <p:sp>
        <p:nvSpPr>
          <p:cNvPr id="6" name="TextBox 5">
            <a:extLst>
              <a:ext uri="{FF2B5EF4-FFF2-40B4-BE49-F238E27FC236}">
                <a16:creationId xmlns:a16="http://schemas.microsoft.com/office/drawing/2014/main" id="{57CB84C5-4647-4F27-9E17-4F751FD689EA}"/>
              </a:ext>
            </a:extLst>
          </p:cNvPr>
          <p:cNvSpPr txBox="1"/>
          <p:nvPr/>
        </p:nvSpPr>
        <p:spPr>
          <a:xfrm>
            <a:off x="2859934" y="2455479"/>
            <a:ext cx="1254767" cy="369332"/>
          </a:xfrm>
          <a:prstGeom prst="rect">
            <a:avLst/>
          </a:prstGeom>
          <a:solidFill>
            <a:schemeClr val="bg2"/>
          </a:solidFill>
        </p:spPr>
        <p:txBody>
          <a:bodyPr wrap="none" rtlCol="0">
            <a:spAutoFit/>
          </a:bodyPr>
          <a:lstStyle/>
          <a:p>
            <a:r>
              <a:rPr lang="en-US" dirty="0" err="1"/>
              <a:t>ticketTotal</a:t>
            </a:r>
            <a:endParaRPr lang="en-US" dirty="0"/>
          </a:p>
        </p:txBody>
      </p:sp>
      <p:sp>
        <p:nvSpPr>
          <p:cNvPr id="14" name="TextBox 13">
            <a:extLst>
              <a:ext uri="{FF2B5EF4-FFF2-40B4-BE49-F238E27FC236}">
                <a16:creationId xmlns:a16="http://schemas.microsoft.com/office/drawing/2014/main" id="{51D970A9-86F3-446B-9CEB-BF7F4A06FA6F}"/>
              </a:ext>
            </a:extLst>
          </p:cNvPr>
          <p:cNvSpPr txBox="1"/>
          <p:nvPr/>
        </p:nvSpPr>
        <p:spPr>
          <a:xfrm>
            <a:off x="4294118" y="2455479"/>
            <a:ext cx="2874826" cy="369332"/>
          </a:xfrm>
          <a:prstGeom prst="rect">
            <a:avLst/>
          </a:prstGeom>
          <a:solidFill>
            <a:schemeClr val="bg2"/>
          </a:solidFill>
        </p:spPr>
        <p:txBody>
          <a:bodyPr wrap="none" rtlCol="0">
            <a:spAutoFit/>
          </a:bodyPr>
          <a:lstStyle/>
          <a:p>
            <a:r>
              <a:rPr lang="en-US" dirty="0" err="1"/>
              <a:t>ticketTotalReportedToday</a:t>
            </a:r>
            <a:endParaRPr lang="en-US" dirty="0"/>
          </a:p>
        </p:txBody>
      </p:sp>
      <p:sp>
        <p:nvSpPr>
          <p:cNvPr id="16" name="TextBox 15">
            <a:extLst>
              <a:ext uri="{FF2B5EF4-FFF2-40B4-BE49-F238E27FC236}">
                <a16:creationId xmlns:a16="http://schemas.microsoft.com/office/drawing/2014/main" id="{1FD57CD6-52A8-495C-8BE2-59C46C8FD947}"/>
              </a:ext>
            </a:extLst>
          </p:cNvPr>
          <p:cNvSpPr txBox="1"/>
          <p:nvPr/>
        </p:nvSpPr>
        <p:spPr>
          <a:xfrm>
            <a:off x="7497835" y="2459004"/>
            <a:ext cx="1357103" cy="369332"/>
          </a:xfrm>
          <a:prstGeom prst="rect">
            <a:avLst/>
          </a:prstGeom>
          <a:solidFill>
            <a:schemeClr val="bg2"/>
          </a:solidFill>
        </p:spPr>
        <p:txBody>
          <a:bodyPr wrap="none" rtlCol="0">
            <a:spAutoFit/>
          </a:bodyPr>
          <a:lstStyle/>
          <a:p>
            <a:r>
              <a:rPr lang="en-US" dirty="0" err="1"/>
              <a:t>ticketOpen</a:t>
            </a:r>
            <a:endParaRPr lang="en-US" dirty="0"/>
          </a:p>
        </p:txBody>
      </p:sp>
      <p:sp>
        <p:nvSpPr>
          <p:cNvPr id="18" name="TextBox 17">
            <a:extLst>
              <a:ext uri="{FF2B5EF4-FFF2-40B4-BE49-F238E27FC236}">
                <a16:creationId xmlns:a16="http://schemas.microsoft.com/office/drawing/2014/main" id="{BA29874C-047E-4EE2-B61F-6CA1462F0B0D}"/>
              </a:ext>
            </a:extLst>
          </p:cNvPr>
          <p:cNvSpPr txBox="1"/>
          <p:nvPr/>
        </p:nvSpPr>
        <p:spPr>
          <a:xfrm>
            <a:off x="9521538" y="2455479"/>
            <a:ext cx="1945789" cy="369332"/>
          </a:xfrm>
          <a:prstGeom prst="rect">
            <a:avLst/>
          </a:prstGeom>
          <a:solidFill>
            <a:schemeClr val="bg2"/>
          </a:solidFill>
        </p:spPr>
        <p:txBody>
          <a:bodyPr wrap="none" rtlCol="0">
            <a:spAutoFit/>
          </a:bodyPr>
          <a:lstStyle/>
          <a:p>
            <a:r>
              <a:rPr lang="en-US" dirty="0" err="1"/>
              <a:t>ticketCompleted</a:t>
            </a:r>
            <a:endParaRPr lang="en-US" dirty="0"/>
          </a:p>
        </p:txBody>
      </p:sp>
    </p:spTree>
    <p:extLst>
      <p:ext uri="{BB962C8B-B14F-4D97-AF65-F5344CB8AC3E}">
        <p14:creationId xmlns:p14="http://schemas.microsoft.com/office/powerpoint/2010/main" val="10671085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10" name="Picture 9" descr="A screenshot of a cell phone&#10;&#10;Description automatically generated">
            <a:extLst>
              <a:ext uri="{FF2B5EF4-FFF2-40B4-BE49-F238E27FC236}">
                <a16:creationId xmlns:a16="http://schemas.microsoft.com/office/drawing/2014/main" id="{355BC81E-3105-45DE-A1F3-7B6D0B3605D1}"/>
              </a:ext>
            </a:extLst>
          </p:cNvPr>
          <p:cNvPicPr>
            <a:picLocks noChangeAspect="1"/>
          </p:cNvPicPr>
          <p:nvPr/>
        </p:nvPicPr>
        <p:blipFill rotWithShape="1">
          <a:blip r:embed="rId2">
            <a:extLst>
              <a:ext uri="{28A0092B-C50C-407E-A947-70E740481C1C}">
                <a14:useLocalDpi xmlns:a14="http://schemas.microsoft.com/office/drawing/2010/main" val="0"/>
              </a:ext>
            </a:extLst>
          </a:blip>
          <a:srcRect l="30476" t="17018" r="38950" b="50259"/>
          <a:stretch/>
        </p:blipFill>
        <p:spPr>
          <a:xfrm>
            <a:off x="-11442" y="4292"/>
            <a:ext cx="11645277" cy="6534619"/>
          </a:xfrm>
          <a:prstGeom prst="rect">
            <a:avLst/>
          </a:prstGeom>
        </p:spPr>
      </p:pic>
    </p:spTree>
    <p:extLst>
      <p:ext uri="{BB962C8B-B14F-4D97-AF65-F5344CB8AC3E}">
        <p14:creationId xmlns:p14="http://schemas.microsoft.com/office/powerpoint/2010/main" val="33314112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06E60106-416B-42D2-84A8-EDCA84BC386E}"/>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18" r="31072"/>
          <a:stretch/>
        </p:blipFill>
        <p:spPr>
          <a:xfrm>
            <a:off x="123536" y="-4297"/>
            <a:ext cx="5972464" cy="67573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4064E55-183A-44BC-A062-96D6DBFE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755" y="319088"/>
            <a:ext cx="3347090" cy="284502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02CD36A-B698-43B0-9529-4087E46AD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47" y="3072498"/>
            <a:ext cx="4352853" cy="3558031"/>
          </a:xfrm>
          <a:prstGeom prst="rect">
            <a:avLst/>
          </a:prstGeom>
        </p:spPr>
      </p:pic>
    </p:spTree>
    <p:extLst>
      <p:ext uri="{BB962C8B-B14F-4D97-AF65-F5344CB8AC3E}">
        <p14:creationId xmlns:p14="http://schemas.microsoft.com/office/powerpoint/2010/main" val="12275876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B52DFBF-1B78-4AA4-B38D-8E187F6CF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1" y="-4297"/>
            <a:ext cx="6201291" cy="3857659"/>
          </a:xfrm>
          <a:prstGeom prst="rect">
            <a:avLst/>
          </a:prstGeom>
        </p:spPr>
      </p:pic>
    </p:spTree>
    <p:extLst>
      <p:ext uri="{BB962C8B-B14F-4D97-AF65-F5344CB8AC3E}">
        <p14:creationId xmlns:p14="http://schemas.microsoft.com/office/powerpoint/2010/main" val="1905317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Use drop down and select Control</a:t>
            </a:r>
          </a:p>
        </p:txBody>
      </p:sp>
      <p:pic>
        <p:nvPicPr>
          <p:cNvPr id="2" name="Picture 1">
            <a:extLst>
              <a:ext uri="{FF2B5EF4-FFF2-40B4-BE49-F238E27FC236}">
                <a16:creationId xmlns:a16="http://schemas.microsoft.com/office/drawing/2014/main" id="{D7B1ED66-7CBB-4102-A4BD-08179E42B066}"/>
              </a:ext>
            </a:extLst>
          </p:cNvPr>
          <p:cNvPicPr>
            <a:picLocks noChangeAspect="1"/>
          </p:cNvPicPr>
          <p:nvPr/>
        </p:nvPicPr>
        <p:blipFill rotWithShape="1">
          <a:blip r:embed="rId2"/>
          <a:srcRect l="36427" t="21349" r="31" b="29353"/>
          <a:stretch/>
        </p:blipFill>
        <p:spPr>
          <a:xfrm>
            <a:off x="4294118" y="1218443"/>
            <a:ext cx="7798365" cy="387217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95433"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5903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18B4AA3-D032-407C-AEE2-A1FD5243619B}"/>
              </a:ext>
            </a:extLst>
          </p:cNvPr>
          <p:cNvPicPr>
            <a:picLocks noChangeAspect="1"/>
          </p:cNvPicPr>
          <p:nvPr/>
        </p:nvPicPr>
        <p:blipFill>
          <a:blip r:embed="rId2"/>
          <a:stretch>
            <a:fillRect/>
          </a:stretch>
        </p:blipFill>
        <p:spPr>
          <a:xfrm>
            <a:off x="453728" y="178836"/>
            <a:ext cx="5642272" cy="7142876"/>
          </a:xfrm>
          <a:prstGeom prst="rect">
            <a:avLst/>
          </a:prstGeom>
        </p:spPr>
      </p:pic>
      <p:pic>
        <p:nvPicPr>
          <p:cNvPr id="4" name="Picture 3">
            <a:extLst>
              <a:ext uri="{FF2B5EF4-FFF2-40B4-BE49-F238E27FC236}">
                <a16:creationId xmlns:a16="http://schemas.microsoft.com/office/drawing/2014/main" id="{449EA10B-1D18-414B-AD05-13E63BC07164}"/>
              </a:ext>
            </a:extLst>
          </p:cNvPr>
          <p:cNvPicPr>
            <a:picLocks noChangeAspect="1"/>
          </p:cNvPicPr>
          <p:nvPr/>
        </p:nvPicPr>
        <p:blipFill>
          <a:blip r:embed="rId3"/>
          <a:stretch>
            <a:fillRect/>
          </a:stretch>
        </p:blipFill>
        <p:spPr>
          <a:xfrm>
            <a:off x="6346033" y="989263"/>
            <a:ext cx="4382112" cy="4553585"/>
          </a:xfrm>
          <a:prstGeom prst="rect">
            <a:avLst/>
          </a:prstGeom>
        </p:spPr>
      </p:pic>
    </p:spTree>
    <p:extLst>
      <p:ext uri="{BB962C8B-B14F-4D97-AF65-F5344CB8AC3E}">
        <p14:creationId xmlns:p14="http://schemas.microsoft.com/office/powerpoint/2010/main" val="2931363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label from toolbox</a:t>
            </a:r>
          </a:p>
          <a:p>
            <a:pPr marL="285750" indent="-285750">
              <a:buFont typeface="Wingdings" panose="05000000000000000000" pitchFamily="2" charset="2"/>
              <a:buChar char="q"/>
            </a:pPr>
            <a:r>
              <a:rPr lang="en-US" dirty="0">
                <a:solidFill>
                  <a:schemeClr val="bg1"/>
                </a:solidFill>
              </a:rPr>
              <a:t>Drag and drop it on the panel</a:t>
            </a:r>
          </a:p>
        </p:txBody>
      </p:sp>
      <p:pic>
        <p:nvPicPr>
          <p:cNvPr id="3" name="Picture 2" descr="A screenshot of a computer screen&#10;&#10;Description automatically generated">
            <a:extLst>
              <a:ext uri="{FF2B5EF4-FFF2-40B4-BE49-F238E27FC236}">
                <a16:creationId xmlns:a16="http://schemas.microsoft.com/office/drawing/2014/main" id="{E4B2E038-FD75-4664-8146-F6C9010F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7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6757536" y="369891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1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for the label</a:t>
            </a:r>
          </a:p>
          <a:p>
            <a:pPr marL="285750" indent="-285750">
              <a:buFont typeface="Wingdings" panose="05000000000000000000" pitchFamily="2" charset="2"/>
              <a:buChar char="q"/>
            </a:pPr>
            <a:r>
              <a:rPr lang="en-US" dirty="0">
                <a:solidFill>
                  <a:schemeClr val="bg1"/>
                </a:solidFill>
              </a:rPr>
              <a:t>Change the font to Ebrima</a:t>
            </a:r>
          </a:p>
          <a:p>
            <a:pPr marL="285750" indent="-285750">
              <a:buFont typeface="Wingdings" panose="05000000000000000000" pitchFamily="2" charset="2"/>
              <a:buChar char="q"/>
            </a:pPr>
            <a:r>
              <a:rPr lang="en-US" dirty="0">
                <a:solidFill>
                  <a:schemeClr val="bg1"/>
                </a:solidFill>
              </a:rPr>
              <a:t>Size to 16</a:t>
            </a:r>
          </a:p>
        </p:txBody>
      </p:sp>
      <p:pic>
        <p:nvPicPr>
          <p:cNvPr id="3" name="Picture 2" descr="A screenshot of a computer screen&#10;&#10;Description automatically generated">
            <a:extLst>
              <a:ext uri="{FF2B5EF4-FFF2-40B4-BE49-F238E27FC236}">
                <a16:creationId xmlns:a16="http://schemas.microsoft.com/office/drawing/2014/main" id="{BEBD133E-45B5-4590-B688-B845F4850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6178686"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4BF6C95E-0FC5-48B2-B3C8-1E175FC0D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343" y="1904169"/>
            <a:ext cx="2973115" cy="2381153"/>
          </a:xfrm>
          <a:prstGeom prst="rect">
            <a:avLst/>
          </a:prstGeom>
        </p:spPr>
      </p:pic>
    </p:spTree>
    <p:extLst>
      <p:ext uri="{BB962C8B-B14F-4D97-AF65-F5344CB8AC3E}">
        <p14:creationId xmlns:p14="http://schemas.microsoft.com/office/powerpoint/2010/main" val="380744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label text</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Tracking!T</a:t>
            </a:r>
            <a:r>
              <a:rPr lang="en-US" dirty="0">
                <a:solidFill>
                  <a:schemeClr val="bg1"/>
                </a:solidFill>
              </a:rPr>
              <a:t> Management System</a:t>
            </a:r>
          </a:p>
        </p:txBody>
      </p:sp>
      <p:pic>
        <p:nvPicPr>
          <p:cNvPr id="3" name="Picture 2" descr="A screenshot of a computer screen&#10;&#10;Description automatically generated">
            <a:extLst>
              <a:ext uri="{FF2B5EF4-FFF2-40B4-BE49-F238E27FC236}">
                <a16:creationId xmlns:a16="http://schemas.microsoft.com/office/drawing/2014/main" id="{8F72A877-2BA8-4885-9AE5-3F3C268D6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09081" y="29046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354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Write inside the name box:</a:t>
            </a:r>
          </a:p>
          <a:p>
            <a:pPr marL="285750" indent="-285750">
              <a:buFont typeface="Wingdings" panose="05000000000000000000" pitchFamily="2" charset="2"/>
              <a:buChar char="q"/>
            </a:pPr>
            <a:r>
              <a:rPr lang="en-US" dirty="0">
                <a:solidFill>
                  <a:schemeClr val="bg1"/>
                </a:solidFill>
              </a:rPr>
              <a:t>226, 76, 58</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87646CF-AB3D-4708-AA0E-B77005E9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3450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00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DEF56101-2B30-404D-8E99-91BF11CE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43" y="1344242"/>
            <a:ext cx="7952883" cy="4169512"/>
          </a:xfrm>
          <a:prstGeom prst="rect">
            <a:avLst/>
          </a:prstGeom>
        </p:spPr>
      </p:pic>
    </p:spTree>
    <p:extLst>
      <p:ext uri="{BB962C8B-B14F-4D97-AF65-F5344CB8AC3E}">
        <p14:creationId xmlns:p14="http://schemas.microsoft.com/office/powerpoint/2010/main" val="1044842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 the web color:</a:t>
            </a:r>
          </a:p>
          <a:p>
            <a:pPr marL="285750" indent="-285750">
              <a:buFont typeface="Wingdings" panose="05000000000000000000" pitchFamily="2" charset="2"/>
              <a:buChar char="q"/>
            </a:pPr>
            <a:r>
              <a:rPr lang="en-US" dirty="0">
                <a:solidFill>
                  <a:schemeClr val="bg1"/>
                </a:solidFill>
              </a:rPr>
              <a:t>Black</a:t>
            </a: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82C04F7-688C-47DC-B39E-1D2AB16F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974" y="1344243"/>
            <a:ext cx="7952879" cy="41695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66638" y="233182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8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Design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err="1">
                <a:solidFill>
                  <a:schemeClr val="bg1"/>
                </a:solidFill>
              </a:rPr>
              <a:t>lblDevTitle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681D82A-DA02-4642-A6B1-1CC06F0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719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97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Text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a:solidFill>
                  <a:schemeClr val="bg1"/>
                </a:solidFill>
              </a:rPr>
              <a:t>Developed By -</a:t>
            </a:r>
          </a:p>
        </p:txBody>
      </p:sp>
      <p:pic>
        <p:nvPicPr>
          <p:cNvPr id="5" name="Picture 4" descr="A screenshot of a computer screen&#10;&#10;Description automatically generated">
            <a:extLst>
              <a:ext uri="{FF2B5EF4-FFF2-40B4-BE49-F238E27FC236}">
                <a16:creationId xmlns:a16="http://schemas.microsoft.com/office/drawing/2014/main" id="{9FFC06EB-42A1-4CBC-A3E8-406F5DAF7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90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7366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93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highlight>
                  <a:srgbClr val="FFFF00"/>
                </a:highlight>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59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D8FE71E-FEE0-4154-BDEF-BF91E90E7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26065"/>
            <a:ext cx="7952883" cy="4169512"/>
          </a:xfrm>
          <a:prstGeom prst="rect">
            <a:avLst/>
          </a:prstGeom>
        </p:spPr>
      </p:pic>
    </p:spTree>
    <p:extLst>
      <p:ext uri="{BB962C8B-B14F-4D97-AF65-F5344CB8AC3E}">
        <p14:creationId xmlns:p14="http://schemas.microsoft.com/office/powerpoint/2010/main" val="413020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Design Text</a:t>
            </a:r>
          </a:p>
          <a:p>
            <a:pPr marL="285750" indent="-285750">
              <a:buFont typeface="Wingdings" panose="05000000000000000000" pitchFamily="2" charset="2"/>
              <a:buChar char="q"/>
            </a:pPr>
            <a:r>
              <a:rPr lang="en-US" dirty="0" err="1">
                <a:solidFill>
                  <a:schemeClr val="bg1"/>
                </a:solidFill>
              </a:rPr>
              <a:t>lblDeveloper</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47C28A27-7742-42E5-9730-A265EB4A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537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Font Text</a:t>
            </a:r>
          </a:p>
          <a:p>
            <a:pPr marL="285750" indent="-285750">
              <a:buFont typeface="Wingdings" panose="05000000000000000000" pitchFamily="2" charset="2"/>
              <a:buChar char="q"/>
            </a:pPr>
            <a:r>
              <a:rPr lang="en-US" dirty="0">
                <a:solidFill>
                  <a:schemeClr val="bg1"/>
                </a:solidFill>
              </a:rPr>
              <a:t>Insert Name:</a:t>
            </a:r>
          </a:p>
          <a:p>
            <a:pPr marL="285750" indent="-285750">
              <a:buFont typeface="Wingdings" panose="05000000000000000000" pitchFamily="2" charset="2"/>
              <a:buChar char="q"/>
            </a:pPr>
            <a:r>
              <a:rPr lang="en-US" dirty="0">
                <a:solidFill>
                  <a:schemeClr val="bg1"/>
                </a:solidFill>
              </a:rPr>
              <a:t>James B. Silcott</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7A2EC49-5222-44DE-8FE2-94FDF3B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8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Select Bold</a:t>
            </a:r>
          </a:p>
        </p:txBody>
      </p:sp>
      <p:pic>
        <p:nvPicPr>
          <p:cNvPr id="3" name="Picture 2" descr="A screenshot of a computer screen&#10;&#10;Description automatically generated">
            <a:extLst>
              <a:ext uri="{FF2B5EF4-FFF2-40B4-BE49-F238E27FC236}">
                <a16:creationId xmlns:a16="http://schemas.microsoft.com/office/drawing/2014/main" id="{E1FA7199-B375-4E25-9B3A-953BC842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560C802-39A9-4245-B014-3865123AD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513" y="1723785"/>
            <a:ext cx="2840584" cy="22750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37456" y="205418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8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Font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Select Royal Blue</a:t>
            </a:r>
          </a:p>
        </p:txBody>
      </p:sp>
      <p:pic>
        <p:nvPicPr>
          <p:cNvPr id="2" name="Picture 1">
            <a:extLst>
              <a:ext uri="{FF2B5EF4-FFF2-40B4-BE49-F238E27FC236}">
                <a16:creationId xmlns:a16="http://schemas.microsoft.com/office/drawing/2014/main" id="{619142B1-8C3B-44CE-9C6B-5751AA098A8E}"/>
              </a:ext>
            </a:extLst>
          </p:cNvPr>
          <p:cNvPicPr>
            <a:picLocks noChangeAspect="1"/>
          </p:cNvPicPr>
          <p:nvPr/>
        </p:nvPicPr>
        <p:blipFill rotWithShape="1">
          <a:blip r:embed="rId2"/>
          <a:srcRect l="36427" t="21349" r="1028" b="28955"/>
          <a:stretch/>
        </p:blipFill>
        <p:spPr>
          <a:xfrm>
            <a:off x="4226987" y="1464102"/>
            <a:ext cx="7802540" cy="396770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2272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0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all the labels</a:t>
            </a:r>
          </a:p>
          <a:p>
            <a:pPr marL="285750" indent="-285750">
              <a:buFont typeface="Wingdings" panose="05000000000000000000" pitchFamily="2" charset="2"/>
              <a:buChar char="q"/>
            </a:pPr>
            <a:r>
              <a:rPr lang="en-US" dirty="0">
                <a:solidFill>
                  <a:schemeClr val="bg1"/>
                </a:solidFill>
              </a:rPr>
              <a:t>Move and align in the missile of the panel</a:t>
            </a:r>
          </a:p>
        </p:txBody>
      </p:sp>
      <p:pic>
        <p:nvPicPr>
          <p:cNvPr id="2" name="Picture 1">
            <a:extLst>
              <a:ext uri="{FF2B5EF4-FFF2-40B4-BE49-F238E27FC236}">
                <a16:creationId xmlns:a16="http://schemas.microsoft.com/office/drawing/2014/main" id="{70101534-B518-43E1-90E5-9F18B122A214}"/>
              </a:ext>
            </a:extLst>
          </p:cNvPr>
          <p:cNvPicPr>
            <a:picLocks noChangeAspect="1"/>
          </p:cNvPicPr>
          <p:nvPr/>
        </p:nvPicPr>
        <p:blipFill rotWithShape="1">
          <a:blip r:embed="rId2"/>
          <a:srcRect l="36427" t="21349" r="1028" b="31144"/>
          <a:stretch/>
        </p:blipFill>
        <p:spPr>
          <a:xfrm>
            <a:off x="4188985" y="1464102"/>
            <a:ext cx="7937471" cy="385852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14753"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1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panel from the toolbox</a:t>
            </a:r>
          </a:p>
          <a:p>
            <a:pPr marL="285750" indent="-285750">
              <a:buFont typeface="Wingdings" panose="05000000000000000000" pitchFamily="2" charset="2"/>
              <a:buChar char="q"/>
            </a:pPr>
            <a:r>
              <a:rPr lang="en-US" dirty="0">
                <a:solidFill>
                  <a:schemeClr val="bg1"/>
                </a:solidFill>
              </a:rPr>
              <a:t>Drag and drop it on the left side of the window</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2064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9292257-83CD-4CCB-9788-79787DF8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33" y="1331100"/>
            <a:ext cx="8003015" cy="4195795"/>
          </a:xfrm>
          <a:prstGeom prst="rect">
            <a:avLst/>
          </a:prstGeom>
        </p:spPr>
      </p:pic>
    </p:spTree>
    <p:extLst>
      <p:ext uri="{BB962C8B-B14F-4D97-AF65-F5344CB8AC3E}">
        <p14:creationId xmlns:p14="http://schemas.microsoft.com/office/powerpoint/2010/main" val="183113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size if needed</a:t>
            </a:r>
          </a:p>
          <a:p>
            <a:pPr marL="285750" indent="-285750">
              <a:buFont typeface="Wingdings" panose="05000000000000000000" pitchFamily="2" charset="2"/>
              <a:buChar char="q"/>
            </a:pPr>
            <a:r>
              <a:rPr lang="en-US" dirty="0">
                <a:solidFill>
                  <a:schemeClr val="bg1"/>
                </a:solidFill>
              </a:rPr>
              <a:t>200, 100</a:t>
            </a:r>
          </a:p>
        </p:txBody>
      </p:sp>
      <p:pic>
        <p:nvPicPr>
          <p:cNvPr id="3" name="Picture 2" descr="A screenshot of a computer screen&#10;&#10;Description automatically generated">
            <a:extLst>
              <a:ext uri="{FF2B5EF4-FFF2-40B4-BE49-F238E27FC236}">
                <a16:creationId xmlns:a16="http://schemas.microsoft.com/office/drawing/2014/main" id="{642B7A88-0C5C-4A5A-860D-12E7EBBC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47" y="171206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716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Panel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Change to Control color</a:t>
            </a:r>
          </a:p>
        </p:txBody>
      </p:sp>
      <p:pic>
        <p:nvPicPr>
          <p:cNvPr id="2" name="Picture 1">
            <a:extLst>
              <a:ext uri="{FF2B5EF4-FFF2-40B4-BE49-F238E27FC236}">
                <a16:creationId xmlns:a16="http://schemas.microsoft.com/office/drawing/2014/main" id="{DC72D77B-5CC2-4AF8-9ECC-4ACFEC497A37}"/>
              </a:ext>
            </a:extLst>
          </p:cNvPr>
          <p:cNvPicPr>
            <a:picLocks noChangeAspect="1"/>
          </p:cNvPicPr>
          <p:nvPr/>
        </p:nvPicPr>
        <p:blipFill rotWithShape="1">
          <a:blip r:embed="rId2"/>
          <a:srcRect l="36427" t="21349" r="31" b="29950"/>
          <a:stretch/>
        </p:blipFill>
        <p:spPr>
          <a:xfrm>
            <a:off x="4294118" y="1464101"/>
            <a:ext cx="7810495" cy="38312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9343" y="2010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9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ticketTotal</a:t>
            </a:r>
            <a:endParaRPr lang="en-US" dirty="0">
              <a:solidFill>
                <a:schemeClr val="bg1"/>
              </a:solidFill>
            </a:endParaRPr>
          </a:p>
        </p:txBody>
      </p:sp>
      <p:pic>
        <p:nvPicPr>
          <p:cNvPr id="9" name="Picture 8" descr="A screenshot of a computer screen&#10;&#10;Description automatically generated">
            <a:extLst>
              <a:ext uri="{FF2B5EF4-FFF2-40B4-BE49-F238E27FC236}">
                <a16:creationId xmlns:a16="http://schemas.microsoft.com/office/drawing/2014/main" id="{E6E81F93-AE5F-48FE-97E4-885989B1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43092" y="280507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4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Start Visual Studio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Visual Studio</a:t>
            </a:r>
          </a:p>
          <a:p>
            <a:pPr marL="285750" indent="-285750">
              <a:buFont typeface="Wingdings" panose="05000000000000000000" pitchFamily="2" charset="2"/>
              <a:buChar char="q"/>
            </a:pPr>
            <a:r>
              <a:rPr lang="en-US" dirty="0">
                <a:solidFill>
                  <a:schemeClr val="bg1"/>
                </a:solidFill>
              </a:rPr>
              <a:t>Click on the create a new project</a:t>
            </a:r>
          </a:p>
        </p:txBody>
      </p:sp>
      <p:pic>
        <p:nvPicPr>
          <p:cNvPr id="10" name="Picture 9" descr="A screenshot of a cell phone&#10;&#10;Description automatically generated">
            <a:extLst>
              <a:ext uri="{FF2B5EF4-FFF2-40B4-BE49-F238E27FC236}">
                <a16:creationId xmlns:a16="http://schemas.microsoft.com/office/drawing/2014/main" id="{78BCC93E-D725-4C4D-B08C-AF5CB87B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335" y="319088"/>
            <a:ext cx="5442762" cy="604146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653486" y="277222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8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pic>
        <p:nvPicPr>
          <p:cNvPr id="3" name="Picture 2" descr="A screenshot of a computer screen&#10;&#10;Description automatically generated">
            <a:extLst>
              <a:ext uri="{FF2B5EF4-FFF2-40B4-BE49-F238E27FC236}">
                <a16:creationId xmlns:a16="http://schemas.microsoft.com/office/drawing/2014/main" id="{65447AA9-CF47-4566-8A66-D4CA94C93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4235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8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 label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a:solidFill>
                  <a:schemeClr val="bg1"/>
                </a:solidFill>
              </a:rPr>
              <a:t>Total Tickets</a:t>
            </a:r>
          </a:p>
        </p:txBody>
      </p:sp>
      <p:pic>
        <p:nvPicPr>
          <p:cNvPr id="3" name="Picture 2" descr="A screenshot of a computer screen&#10;&#10;Description automatically generated">
            <a:extLst>
              <a:ext uri="{FF2B5EF4-FFF2-40B4-BE49-F238E27FC236}">
                <a16:creationId xmlns:a16="http://schemas.microsoft.com/office/drawing/2014/main" id="{930D0185-0617-4090-BACC-9723235E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2189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2623278"/>
            <a:ext cx="1146628" cy="9956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40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Change Font to:</a:t>
            </a:r>
          </a:p>
          <a:p>
            <a:pPr marL="285750" indent="-285750">
              <a:buFont typeface="Wingdings" panose="05000000000000000000" pitchFamily="2" charset="2"/>
              <a:buChar char="q"/>
            </a:pP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16 </a:t>
            </a:r>
          </a:p>
        </p:txBody>
      </p:sp>
      <p:pic>
        <p:nvPicPr>
          <p:cNvPr id="3" name="Picture 2" descr="A screenshot of a computer screen&#10;&#10;Description automatically generated">
            <a:extLst>
              <a:ext uri="{FF2B5EF4-FFF2-40B4-BE49-F238E27FC236}">
                <a16:creationId xmlns:a16="http://schemas.microsoft.com/office/drawing/2014/main" id="{C0E5053E-9518-4EB4-AA90-AAFF65C02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19" y="1325407"/>
            <a:ext cx="8024732" cy="4207181"/>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99D89E0-781D-49FB-996A-6FFF1F8A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538" y="1776085"/>
            <a:ext cx="2680297" cy="214663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66726" y="23236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332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color of text</a:t>
            </a:r>
          </a:p>
          <a:p>
            <a:pPr marL="285750" indent="-285750">
              <a:buFont typeface="Wingdings" panose="05000000000000000000" pitchFamily="2" charset="2"/>
              <a:buChar char="q"/>
            </a:pPr>
            <a:r>
              <a:rPr lang="en-US" dirty="0">
                <a:solidFill>
                  <a:schemeClr val="bg1"/>
                </a:solidFill>
              </a:rPr>
              <a:t>Change the property of the forecolor to 226, 75, 58</a:t>
            </a:r>
          </a:p>
        </p:txBody>
      </p:sp>
      <p:pic>
        <p:nvPicPr>
          <p:cNvPr id="3" name="Picture 2" descr="A screenshot of a computer screen&#10;&#10;Description automatically generated">
            <a:extLst>
              <a:ext uri="{FF2B5EF4-FFF2-40B4-BE49-F238E27FC236}">
                <a16:creationId xmlns:a16="http://schemas.microsoft.com/office/drawing/2014/main" id="{826870FD-034B-499D-9222-372563FC1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512" y="1341071"/>
            <a:ext cx="7904244" cy="397661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11770"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19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Label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Change the Design binding name to </a:t>
            </a:r>
            <a:r>
              <a:rPr lang="en-US" dirty="0" err="1">
                <a:solidFill>
                  <a:schemeClr val="bg1"/>
                </a:solidFill>
              </a:rPr>
              <a:t>lblTicketCount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the text name to “0”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4FB0F583-EA9B-4C8A-97FA-69E0C308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04" y="1648918"/>
            <a:ext cx="7816698" cy="3932574"/>
          </a:xfrm>
          <a:prstGeom prst="rect">
            <a:avLst/>
          </a:prstGeom>
        </p:spPr>
      </p:pic>
    </p:spTree>
    <p:extLst>
      <p:ext uri="{BB962C8B-B14F-4D97-AF65-F5344CB8AC3E}">
        <p14:creationId xmlns:p14="http://schemas.microsoft.com/office/powerpoint/2010/main" val="3783001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Size: 36</a:t>
            </a:r>
          </a:p>
          <a:p>
            <a:pPr marL="285750" indent="-285750">
              <a:buFont typeface="Wingdings" panose="05000000000000000000" pitchFamily="2" charset="2"/>
              <a:buChar char="q"/>
            </a:pPr>
            <a:r>
              <a:rPr lang="en-US" dirty="0">
                <a:solidFill>
                  <a:schemeClr val="bg1"/>
                </a:solidFill>
              </a:rPr>
              <a:t>Font: </a:t>
            </a: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Style: Regular</a:t>
            </a:r>
          </a:p>
        </p:txBody>
      </p:sp>
      <p:pic>
        <p:nvPicPr>
          <p:cNvPr id="3" name="Picture 2" descr="A screenshot of a computer screen&#10;&#10;Description automatically generated">
            <a:extLst>
              <a:ext uri="{FF2B5EF4-FFF2-40B4-BE49-F238E27FC236}">
                <a16:creationId xmlns:a16="http://schemas.microsoft.com/office/drawing/2014/main" id="{D0DEE555-10EA-41EB-B0E6-155518269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8003015" cy="4026310"/>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485C3238-0773-4C34-8AA5-634A34C96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49" y="2104750"/>
            <a:ext cx="2129135" cy="170521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968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020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Change the color to:</a:t>
            </a:r>
          </a:p>
          <a:p>
            <a:pPr marL="285750" indent="-285750">
              <a:buFont typeface="Wingdings" panose="05000000000000000000" pitchFamily="2" charset="2"/>
              <a:buChar char="q"/>
            </a:pPr>
            <a:r>
              <a:rPr lang="en-US" dirty="0">
                <a:solidFill>
                  <a:schemeClr val="bg1"/>
                </a:solidFill>
              </a:rPr>
              <a:t>226, 76, 58</a:t>
            </a:r>
          </a:p>
        </p:txBody>
      </p:sp>
      <p:pic>
        <p:nvPicPr>
          <p:cNvPr id="3" name="Picture 2" descr="A screenshot of a computer screen&#10;&#10;Description automatically generated">
            <a:extLst>
              <a:ext uri="{FF2B5EF4-FFF2-40B4-BE49-F238E27FC236}">
                <a16:creationId xmlns:a16="http://schemas.microsoft.com/office/drawing/2014/main" id="{AFF97059-AC5D-4DCE-90B0-DCE7E1EBE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415843"/>
            <a:ext cx="7942389" cy="39958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72866"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525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Copy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copy and paste</a:t>
            </a:r>
          </a:p>
          <a:p>
            <a:pPr marL="285750" indent="-285750">
              <a:buFont typeface="Wingdings" panose="05000000000000000000" pitchFamily="2" charset="2"/>
              <a:buChar char="q"/>
            </a:pPr>
            <a:r>
              <a:rPr lang="en-US" dirty="0">
                <a:solidFill>
                  <a:schemeClr val="bg1"/>
                </a:solidFill>
              </a:rPr>
              <a:t>Select the box and label</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Place the new box next </a:t>
            </a:r>
          </a:p>
        </p:txBody>
      </p:sp>
      <p:pic>
        <p:nvPicPr>
          <p:cNvPr id="3" name="Picture 2" descr="A screenshot of a computer screen&#10;&#10;Description automatically generated">
            <a:extLst>
              <a:ext uri="{FF2B5EF4-FFF2-40B4-BE49-F238E27FC236}">
                <a16:creationId xmlns:a16="http://schemas.microsoft.com/office/drawing/2014/main" id="{317D43F5-89EB-48B9-B197-2A4214A1E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070" y="1442289"/>
            <a:ext cx="7897882" cy="3973418"/>
          </a:xfrm>
          <a:prstGeom prst="rect">
            <a:avLst/>
          </a:prstGeom>
        </p:spPr>
      </p:pic>
    </p:spTree>
    <p:extLst>
      <p:ext uri="{BB962C8B-B14F-4D97-AF65-F5344CB8AC3E}">
        <p14:creationId xmlns:p14="http://schemas.microsoft.com/office/powerpoint/2010/main" val="2973697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Copy again and move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another and move all 3</a:t>
            </a:r>
          </a:p>
          <a:p>
            <a:pPr marL="285750" indent="-285750">
              <a:buFont typeface="Wingdings" panose="05000000000000000000" pitchFamily="2" charset="2"/>
              <a:buChar char="q"/>
            </a:pPr>
            <a:r>
              <a:rPr lang="en-US" dirty="0">
                <a:solidFill>
                  <a:schemeClr val="bg1"/>
                </a:solidFill>
              </a:rPr>
              <a:t>Copy and paste another</a:t>
            </a:r>
          </a:p>
          <a:p>
            <a:pPr marL="285750" indent="-285750">
              <a:buFont typeface="Wingdings" panose="05000000000000000000" pitchFamily="2" charset="2"/>
              <a:buChar char="q"/>
            </a:pPr>
            <a:r>
              <a:rPr lang="en-US" dirty="0">
                <a:solidFill>
                  <a:schemeClr val="bg1"/>
                </a:solidFill>
              </a:rPr>
              <a:t>Select all 3 and move over to the right side </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spTree>
    <p:extLst>
      <p:ext uri="{BB962C8B-B14F-4D97-AF65-F5344CB8AC3E}">
        <p14:creationId xmlns:p14="http://schemas.microsoft.com/office/powerpoint/2010/main" val="3397986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Names and Colors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name of the other box and their colors</a:t>
            </a:r>
          </a:p>
        </p:txBody>
      </p:sp>
      <p:pic>
        <p:nvPicPr>
          <p:cNvPr id="3" name="Picture 2" descr="A screenshot of a computer screen&#10;&#10;Description automatically generated">
            <a:extLst>
              <a:ext uri="{FF2B5EF4-FFF2-40B4-BE49-F238E27FC236}">
                <a16:creationId xmlns:a16="http://schemas.microsoft.com/office/drawing/2014/main" id="{04950A4B-111B-4BE2-9F09-0238315E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605DB8E-592F-49BF-8C5D-DD525CE1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spTree>
    <p:extLst>
      <p:ext uri="{BB962C8B-B14F-4D97-AF65-F5344CB8AC3E}">
        <p14:creationId xmlns:p14="http://schemas.microsoft.com/office/powerpoint/2010/main" val="405177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Template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Choose a template</a:t>
            </a:r>
          </a:p>
          <a:p>
            <a:pPr marL="285750" indent="-285750">
              <a:buFont typeface="Wingdings" panose="05000000000000000000" pitchFamily="2" charset="2"/>
              <a:buChar char="q"/>
            </a:pPr>
            <a:r>
              <a:rPr lang="en-US" dirty="0">
                <a:solidFill>
                  <a:schemeClr val="bg1"/>
                </a:solidFill>
              </a:rPr>
              <a:t>Click on the Windows Forms App (.NET Framework) for C#</a:t>
            </a:r>
          </a:p>
          <a:p>
            <a:pPr marL="285750" indent="-285750">
              <a:buFont typeface="Wingdings" panose="05000000000000000000" pitchFamily="2" charset="2"/>
              <a:buChar char="q"/>
            </a:pPr>
            <a:r>
              <a:rPr lang="en-US" dirty="0">
                <a:solidFill>
                  <a:schemeClr val="bg1"/>
                </a:solidFill>
              </a:rPr>
              <a:t>If you don’t see it, you can type it in the search block on the top</a:t>
            </a:r>
          </a:p>
          <a:p>
            <a:pPr marL="285750" indent="-285750">
              <a:buFont typeface="Wingdings" panose="05000000000000000000" pitchFamily="2" charset="2"/>
              <a:buChar char="q"/>
            </a:pPr>
            <a:r>
              <a:rPr lang="en-US" dirty="0">
                <a:solidFill>
                  <a:schemeClr val="bg1"/>
                </a:solidFill>
              </a:rPr>
              <a:t>Click Next</a:t>
            </a:r>
          </a:p>
        </p:txBody>
      </p:sp>
      <p:pic>
        <p:nvPicPr>
          <p:cNvPr id="3" name="Picture 2" descr="A screenshot of a computer screen&#10;&#10;Description automatically generated">
            <a:extLst>
              <a:ext uri="{FF2B5EF4-FFF2-40B4-BE49-F238E27FC236}">
                <a16:creationId xmlns:a16="http://schemas.microsoft.com/office/drawing/2014/main" id="{46EA1927-81DA-4BCA-9614-D35F33E4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04" y="178836"/>
            <a:ext cx="5745611" cy="63776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496930" y="11812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127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Data Grid View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Data Grid View</a:t>
            </a:r>
          </a:p>
          <a:p>
            <a:pPr marL="285750" indent="-285750">
              <a:buFont typeface="Wingdings" panose="05000000000000000000" pitchFamily="2" charset="2"/>
              <a:buChar char="q"/>
            </a:pPr>
            <a:r>
              <a:rPr lang="en-US" dirty="0">
                <a:solidFill>
                  <a:schemeClr val="bg1"/>
                </a:solidFill>
              </a:rPr>
              <a:t>Rename to </a:t>
            </a:r>
            <a:r>
              <a:rPr lang="en-US" dirty="0" err="1">
                <a:solidFill>
                  <a:schemeClr val="bg1"/>
                </a:solidFill>
              </a:rPr>
              <a:t>dvgTickets</a:t>
            </a:r>
            <a:endParaRPr lang="en-US" dirty="0">
              <a:solidFill>
                <a:schemeClr val="bg1"/>
              </a:solidFill>
            </a:endParaRPr>
          </a:p>
        </p:txBody>
      </p:sp>
      <p:pic>
        <p:nvPicPr>
          <p:cNvPr id="10" name="Picture 9" descr="A screenshot of a computer screen&#10;&#10;Description automatically generated">
            <a:extLst>
              <a:ext uri="{FF2B5EF4-FFF2-40B4-BE49-F238E27FC236}">
                <a16:creationId xmlns:a16="http://schemas.microsoft.com/office/drawing/2014/main" id="{690FFCB0-0F45-4C9A-B4A3-E6C8CF03A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1C7CB84-9193-4916-AF09-3FE9FB10C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137402"/>
            <a:ext cx="3368166" cy="63615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FEFA69D-35FA-4457-9661-830346AAF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393" y="2853492"/>
            <a:ext cx="3506948" cy="1254362"/>
          </a:xfrm>
          <a:prstGeom prst="rect">
            <a:avLst/>
          </a:prstGeom>
        </p:spPr>
      </p:pic>
    </p:spTree>
    <p:extLst>
      <p:ext uri="{BB962C8B-B14F-4D97-AF65-F5344CB8AC3E}">
        <p14:creationId xmlns:p14="http://schemas.microsoft.com/office/powerpoint/2010/main" val="133486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Rename to Ticket Search</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 screen&#10;&#10;Description automatically generated">
            <a:extLst>
              <a:ext uri="{FF2B5EF4-FFF2-40B4-BE49-F238E27FC236}">
                <a16:creationId xmlns:a16="http://schemas.microsoft.com/office/drawing/2014/main" id="{B1598A39-649D-440A-966F-752688AF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256" y="1415843"/>
            <a:ext cx="8003015" cy="402631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39C9385C-2D6A-44A8-9474-8662C28B4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93" y="2065908"/>
            <a:ext cx="3368166" cy="636154"/>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1D56D99-473D-4F16-BE16-CF0A459A6DAA}"/>
              </a:ext>
            </a:extLst>
          </p:cNvPr>
          <p:cNvPicPr>
            <a:picLocks noChangeAspect="1"/>
          </p:cNvPicPr>
          <p:nvPr/>
        </p:nvPicPr>
        <p:blipFill rotWithShape="1">
          <a:blip r:embed="rId4">
            <a:extLst>
              <a:ext uri="{28A0092B-C50C-407E-A947-70E740481C1C}">
                <a14:useLocalDpi xmlns:a14="http://schemas.microsoft.com/office/drawing/2010/main" val="0"/>
              </a:ext>
            </a:extLst>
          </a:blip>
          <a:srcRect t="4116"/>
          <a:stretch/>
        </p:blipFill>
        <p:spPr>
          <a:xfrm>
            <a:off x="6641393" y="2905124"/>
            <a:ext cx="3506948" cy="1202729"/>
          </a:xfrm>
          <a:prstGeom prst="rect">
            <a:avLst/>
          </a:prstGeom>
        </p:spPr>
      </p:pic>
      <p:pic>
        <p:nvPicPr>
          <p:cNvPr id="3" name="Picture 2">
            <a:extLst>
              <a:ext uri="{FF2B5EF4-FFF2-40B4-BE49-F238E27FC236}">
                <a16:creationId xmlns:a16="http://schemas.microsoft.com/office/drawing/2014/main" id="{F44871DE-84E7-4A0D-90AC-63D0EB516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435" y="2699914"/>
            <a:ext cx="624415" cy="203062"/>
          </a:xfrm>
          <a:prstGeom prst="rect">
            <a:avLst/>
          </a:prstGeom>
        </p:spPr>
      </p:pic>
    </p:spTree>
    <p:extLst>
      <p:ext uri="{BB962C8B-B14F-4D97-AF65-F5344CB8AC3E}">
        <p14:creationId xmlns:p14="http://schemas.microsoft.com/office/powerpoint/2010/main" val="638963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Rename binding name to </a:t>
            </a:r>
          </a:p>
          <a:p>
            <a:pPr marL="285750" indent="-285750">
              <a:buFont typeface="Wingdings" panose="05000000000000000000" pitchFamily="2" charset="2"/>
              <a:buChar char="q"/>
            </a:pPr>
            <a:r>
              <a:rPr lang="en-US" dirty="0" err="1">
                <a:solidFill>
                  <a:schemeClr val="bg1"/>
                </a:solidFill>
              </a:rPr>
              <a:t>txtSearch</a:t>
            </a: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6C33743-1C21-462E-A6D3-6ADF0649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882" y="1442289"/>
            <a:ext cx="7897882" cy="3973418"/>
          </a:xfrm>
          <a:prstGeom prst="rect">
            <a:avLst/>
          </a:prstGeom>
        </p:spPr>
      </p:pic>
    </p:spTree>
    <p:extLst>
      <p:ext uri="{BB962C8B-B14F-4D97-AF65-F5344CB8AC3E}">
        <p14:creationId xmlns:p14="http://schemas.microsoft.com/office/powerpoint/2010/main" val="353753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Find Icon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Download Icon</a:t>
            </a:r>
          </a:p>
          <a:p>
            <a:pPr marL="285750" indent="-285750">
              <a:buFont typeface="Wingdings" panose="05000000000000000000" pitchFamily="2" charset="2"/>
              <a:buChar char="q"/>
            </a:pPr>
            <a:r>
              <a:rPr lang="en-US" dirty="0">
                <a:solidFill>
                  <a:schemeClr val="bg1"/>
                </a:solidFill>
              </a:rPr>
              <a:t>Go to </a:t>
            </a:r>
          </a:p>
          <a:p>
            <a:pPr marL="285750" indent="-285750">
              <a:buFont typeface="Wingdings" panose="05000000000000000000" pitchFamily="2" charset="2"/>
              <a:buChar char="q"/>
            </a:pPr>
            <a:r>
              <a:rPr lang="en-US" dirty="0">
                <a:solidFill>
                  <a:schemeClr val="bg1"/>
                </a:solidFill>
              </a:rPr>
              <a:t>Icon8.com</a:t>
            </a:r>
          </a:p>
          <a:p>
            <a:pPr marL="285750" indent="-285750">
              <a:buFont typeface="Wingdings" panose="05000000000000000000" pitchFamily="2" charset="2"/>
              <a:buChar char="q"/>
            </a:pPr>
            <a:r>
              <a:rPr lang="en-US" dirty="0">
                <a:solidFill>
                  <a:schemeClr val="bg1"/>
                </a:solidFill>
              </a:rPr>
              <a:t>Search for “close”</a:t>
            </a:r>
          </a:p>
          <a:p>
            <a:pPr marL="285750" indent="-285750">
              <a:buFont typeface="Wingdings" panose="05000000000000000000" pitchFamily="2" charset="2"/>
              <a:buChar char="q"/>
            </a:pPr>
            <a:r>
              <a:rPr lang="en-US" dirty="0">
                <a:solidFill>
                  <a:schemeClr val="bg1"/>
                </a:solidFill>
              </a:rPr>
              <a:t>Download a close icon</a:t>
            </a:r>
          </a:p>
          <a:p>
            <a:pPr marL="285750" indent="-285750">
              <a:buFont typeface="Wingdings" panose="05000000000000000000" pitchFamily="2" charset="2"/>
              <a:buChar char="q"/>
            </a:pPr>
            <a:r>
              <a:rPr lang="en-US" dirty="0">
                <a:solidFill>
                  <a:schemeClr val="bg1"/>
                </a:solidFill>
              </a:rPr>
              <a:t>Save it to a folder with this program</a:t>
            </a:r>
          </a:p>
        </p:txBody>
      </p:sp>
      <p:pic>
        <p:nvPicPr>
          <p:cNvPr id="3" name="Picture 2" descr="A screenshot of a social media post&#10;&#10;Description automatically generated">
            <a:extLst>
              <a:ext uri="{FF2B5EF4-FFF2-40B4-BE49-F238E27FC236}">
                <a16:creationId xmlns:a16="http://schemas.microsoft.com/office/drawing/2014/main" id="{F0B24BA9-61FE-4D90-A8D5-ED88897B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85" y="1904169"/>
            <a:ext cx="7962193" cy="3494941"/>
          </a:xfrm>
          <a:prstGeom prst="rect">
            <a:avLst/>
          </a:prstGeom>
        </p:spPr>
      </p:pic>
      <p:pic>
        <p:nvPicPr>
          <p:cNvPr id="6" name="Picture 5">
            <a:extLst>
              <a:ext uri="{FF2B5EF4-FFF2-40B4-BE49-F238E27FC236}">
                <a16:creationId xmlns:a16="http://schemas.microsoft.com/office/drawing/2014/main" id="{AE3F5916-494E-4DCC-BA29-2F46CB295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985" y="1127771"/>
            <a:ext cx="7962193" cy="662238"/>
          </a:xfrm>
          <a:prstGeom prst="rect">
            <a:avLst/>
          </a:prstGeom>
        </p:spPr>
      </p:pic>
    </p:spTree>
    <p:extLst>
      <p:ext uri="{BB962C8B-B14F-4D97-AF65-F5344CB8AC3E}">
        <p14:creationId xmlns:p14="http://schemas.microsoft.com/office/powerpoint/2010/main" val="364921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pictureBoxClose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22C577F4-7258-48B2-875D-B7CEC31B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021" y="1464102"/>
            <a:ext cx="7583226" cy="381511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215821"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033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Resize and Change </a:t>
            </a:r>
            <a:r>
              <a:rPr lang="en-US" sz="4400" kern="1200" dirty="0" err="1">
                <a:solidFill>
                  <a:srgbClr val="FFFFFF"/>
                </a:solidFill>
                <a:latin typeface="+mj-lt"/>
                <a:ea typeface="+mj-ea"/>
                <a:cs typeface="+mj-cs"/>
              </a:rPr>
              <a:t>BackColor</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and Change Color </a:t>
            </a:r>
          </a:p>
          <a:p>
            <a:pPr marL="285750" indent="-285750">
              <a:buFont typeface="Wingdings" panose="05000000000000000000" pitchFamily="2" charset="2"/>
              <a:buChar char="q"/>
            </a:pPr>
            <a:r>
              <a:rPr lang="en-US" dirty="0">
                <a:solidFill>
                  <a:schemeClr val="bg1"/>
                </a:solidFill>
              </a:rPr>
              <a:t>Change color to Control</a:t>
            </a:r>
          </a:p>
        </p:txBody>
      </p:sp>
      <p:pic>
        <p:nvPicPr>
          <p:cNvPr id="3" name="Picture 2" descr="A screenshot of a computer screen&#10;&#10;Description automatically generated">
            <a:extLst>
              <a:ext uri="{FF2B5EF4-FFF2-40B4-BE49-F238E27FC236}">
                <a16:creationId xmlns:a16="http://schemas.microsoft.com/office/drawing/2014/main" id="{0D35B344-0A84-4317-BDA1-6F04B580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91380"/>
            <a:ext cx="8003015" cy="40263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668607" y="141279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01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Image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play button on the picture box</a:t>
            </a:r>
          </a:p>
          <a:p>
            <a:pPr marL="285750" indent="-285750">
              <a:buFont typeface="Wingdings" panose="05000000000000000000" pitchFamily="2" charset="2"/>
              <a:buChar char="q"/>
            </a:pPr>
            <a:r>
              <a:rPr lang="en-US" dirty="0">
                <a:solidFill>
                  <a:schemeClr val="bg1"/>
                </a:solidFill>
              </a:rPr>
              <a:t>Change to stretch image</a:t>
            </a:r>
          </a:p>
          <a:p>
            <a:pPr marL="285750" indent="-285750">
              <a:buFont typeface="Wingdings" panose="05000000000000000000" pitchFamily="2" charset="2"/>
              <a:buChar char="q"/>
            </a:pPr>
            <a:r>
              <a:rPr lang="en-US" dirty="0">
                <a:solidFill>
                  <a:schemeClr val="bg1"/>
                </a:solidFill>
              </a:rPr>
              <a:t>Select Choose Image</a:t>
            </a:r>
          </a:p>
          <a:p>
            <a:pPr marL="285750" indent="-285750">
              <a:buFont typeface="Wingdings" panose="05000000000000000000" pitchFamily="2" charset="2"/>
              <a:buChar char="q"/>
            </a:pPr>
            <a:r>
              <a:rPr lang="en-US" dirty="0">
                <a:solidFill>
                  <a:schemeClr val="bg1"/>
                </a:solidFill>
              </a:rPr>
              <a:t>Local Resource</a:t>
            </a:r>
          </a:p>
          <a:p>
            <a:pPr marL="285750" indent="-285750">
              <a:buFont typeface="Wingdings" panose="05000000000000000000" pitchFamily="2" charset="2"/>
              <a:buChar char="q"/>
            </a:pPr>
            <a:r>
              <a:rPr lang="en-US" dirty="0">
                <a:solidFill>
                  <a:schemeClr val="bg1"/>
                </a:solidFill>
              </a:rPr>
              <a:t>Import</a:t>
            </a:r>
          </a:p>
          <a:p>
            <a:pPr marL="285750" indent="-285750">
              <a:buFont typeface="Wingdings" panose="05000000000000000000" pitchFamily="2" charset="2"/>
              <a:buChar char="q"/>
            </a:pPr>
            <a:r>
              <a:rPr lang="en-US" dirty="0">
                <a:solidFill>
                  <a:schemeClr val="bg1"/>
                </a:solidFill>
              </a:rPr>
              <a:t>Search for image icon  </a:t>
            </a:r>
          </a:p>
        </p:txBody>
      </p:sp>
      <p:pic>
        <p:nvPicPr>
          <p:cNvPr id="3" name="Picture 2" descr="A screenshot of a cell phone&#10;&#10;Description automatically generated">
            <a:extLst>
              <a:ext uri="{FF2B5EF4-FFF2-40B4-BE49-F238E27FC236}">
                <a16:creationId xmlns:a16="http://schemas.microsoft.com/office/drawing/2014/main" id="{6515E445-9D60-4BAC-BB3B-DBA2F4C8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772400"/>
            <a:ext cx="7856054" cy="5323600"/>
          </a:xfrm>
          <a:prstGeom prst="rect">
            <a:avLst/>
          </a:prstGeom>
        </p:spPr>
      </p:pic>
    </p:spTree>
    <p:extLst>
      <p:ext uri="{BB962C8B-B14F-4D97-AF65-F5344CB8AC3E}">
        <p14:creationId xmlns:p14="http://schemas.microsoft.com/office/powerpoint/2010/main" val="1399826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Size and Location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if needed</a:t>
            </a: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34943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Function to Close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Double Click on the icon</a:t>
            </a:r>
          </a:p>
          <a:p>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74133D07-5875-476C-AB1A-80EF2CC1A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185" y="1406952"/>
            <a:ext cx="7897882" cy="3973418"/>
          </a:xfrm>
          <a:prstGeom prst="rect">
            <a:avLst/>
          </a:prstGeom>
        </p:spPr>
      </p:pic>
    </p:spTree>
    <p:extLst>
      <p:ext uri="{BB962C8B-B14F-4D97-AF65-F5344CB8AC3E}">
        <p14:creationId xmlns:p14="http://schemas.microsoft.com/office/powerpoint/2010/main" val="17045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Close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the following</a:t>
            </a:r>
          </a:p>
          <a:p>
            <a:pPr marL="285750" indent="-285750">
              <a:buFont typeface="Wingdings" panose="05000000000000000000" pitchFamily="2" charset="2"/>
              <a:buChar char="q"/>
            </a:pPr>
            <a:r>
              <a:rPr lang="en-US" dirty="0" err="1">
                <a:solidFill>
                  <a:schemeClr val="bg1"/>
                </a:solidFill>
              </a:rPr>
              <a:t>this.Hide</a:t>
            </a:r>
            <a:r>
              <a:rPr lang="en-US" dirty="0">
                <a:solidFill>
                  <a:schemeClr val="bg1"/>
                </a:solidFill>
              </a:rPr>
              <a:t>();</a:t>
            </a:r>
          </a:p>
        </p:txBody>
      </p:sp>
      <p:pic>
        <p:nvPicPr>
          <p:cNvPr id="9" name="Picture 8" descr="A screenshot of a computer screen&#10;&#10;Description automatically generated">
            <a:extLst>
              <a:ext uri="{FF2B5EF4-FFF2-40B4-BE49-F238E27FC236}">
                <a16:creationId xmlns:a16="http://schemas.microsoft.com/office/drawing/2014/main" id="{AF6889BA-3BFA-4642-838F-52A4A4D2E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045" y="1159147"/>
            <a:ext cx="7857177" cy="453970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311956" y="31641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82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Configure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Configure your new project</a:t>
            </a:r>
          </a:p>
          <a:p>
            <a:pPr marL="285750" indent="-285750">
              <a:buFont typeface="Wingdings" panose="05000000000000000000" pitchFamily="2" charset="2"/>
              <a:buChar char="q"/>
            </a:pPr>
            <a:r>
              <a:rPr lang="en-US" dirty="0">
                <a:solidFill>
                  <a:schemeClr val="bg1"/>
                </a:solidFill>
              </a:rPr>
              <a:t>Choose a project name, use Pascal name convention</a:t>
            </a:r>
          </a:p>
          <a:p>
            <a:pPr marL="285750" indent="-285750">
              <a:buFont typeface="Wingdings" panose="05000000000000000000" pitchFamily="2" charset="2"/>
              <a:buChar char="q"/>
            </a:pPr>
            <a:r>
              <a:rPr lang="en-US" dirty="0">
                <a:solidFill>
                  <a:schemeClr val="bg1"/>
                </a:solidFill>
              </a:rPr>
              <a:t>Choose save destination</a:t>
            </a:r>
          </a:p>
          <a:p>
            <a:pPr marL="285750" indent="-285750">
              <a:buFont typeface="Wingdings" panose="05000000000000000000" pitchFamily="2" charset="2"/>
              <a:buChar char="q"/>
            </a:pPr>
            <a:r>
              <a:rPr lang="en-US" dirty="0">
                <a:solidFill>
                  <a:schemeClr val="bg1"/>
                </a:solidFill>
              </a:rPr>
              <a:t>Have check for solution in the same directory</a:t>
            </a:r>
          </a:p>
          <a:p>
            <a:pPr marL="285750" indent="-285750">
              <a:buFont typeface="Wingdings" panose="05000000000000000000" pitchFamily="2" charset="2"/>
              <a:buChar char="q"/>
            </a:pPr>
            <a:r>
              <a:rPr lang="en-US" dirty="0">
                <a:solidFill>
                  <a:schemeClr val="bg1"/>
                </a:solidFill>
              </a:rPr>
              <a:t>Create</a:t>
            </a:r>
          </a:p>
        </p:txBody>
      </p:sp>
      <p:pic>
        <p:nvPicPr>
          <p:cNvPr id="5" name="Picture 4" descr="A screenshot of a cell phone&#10;&#10;Description automatically generated">
            <a:extLst>
              <a:ext uri="{FF2B5EF4-FFF2-40B4-BE49-F238E27FC236}">
                <a16:creationId xmlns:a16="http://schemas.microsoft.com/office/drawing/2014/main" id="{158ACEBB-2F71-44C8-A8BB-B4A4623BE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73" y="317247"/>
            <a:ext cx="5289215" cy="5871029"/>
          </a:xfrm>
          <a:prstGeom prst="rect">
            <a:avLst/>
          </a:prstGeom>
        </p:spPr>
      </p:pic>
    </p:spTree>
    <p:extLst>
      <p:ext uri="{BB962C8B-B14F-4D97-AF65-F5344CB8AC3E}">
        <p14:creationId xmlns:p14="http://schemas.microsoft.com/office/powerpoint/2010/main" val="4040739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Start 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window</a:t>
            </a:r>
          </a:p>
          <a:p>
            <a:pPr marL="285750" indent="-285750">
              <a:buFont typeface="Wingdings" panose="05000000000000000000" pitchFamily="2" charset="2"/>
              <a:buChar char="q"/>
            </a:pPr>
            <a:r>
              <a:rPr lang="en-US" dirty="0">
                <a:solidFill>
                  <a:schemeClr val="bg1"/>
                </a:solidFill>
              </a:rPr>
              <a:t>Under Properties change the </a:t>
            </a:r>
            <a:r>
              <a:rPr lang="en-US" dirty="0" err="1">
                <a:solidFill>
                  <a:schemeClr val="bg1"/>
                </a:solidFill>
              </a:rPr>
              <a:t>StartPosition</a:t>
            </a:r>
            <a:r>
              <a:rPr lang="en-US" dirty="0">
                <a:solidFill>
                  <a:schemeClr val="bg1"/>
                </a:solidFill>
              </a:rPr>
              <a:t> to </a:t>
            </a:r>
            <a:r>
              <a:rPr lang="en-US" dirty="0" err="1">
                <a:solidFill>
                  <a:schemeClr val="bg1"/>
                </a:solidFill>
              </a:rPr>
              <a:t>CenterScreen</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E93F7DA-6F40-452A-B1EB-0BFE49928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876" y="1341106"/>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356556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983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Run the Program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Verify the Program Runs</a:t>
            </a:r>
          </a:p>
          <a:p>
            <a:pPr marL="285750" indent="-285750">
              <a:buFont typeface="Wingdings" panose="05000000000000000000" pitchFamily="2" charset="2"/>
              <a:buChar char="q"/>
            </a:pPr>
            <a:r>
              <a:rPr lang="en-US" dirty="0">
                <a:solidFill>
                  <a:schemeClr val="bg1"/>
                </a:solidFill>
              </a:rPr>
              <a:t>Select the close icon </a:t>
            </a:r>
          </a:p>
          <a:p>
            <a:pPr marL="285750" indent="-285750">
              <a:buFont typeface="Wingdings" panose="05000000000000000000" pitchFamily="2" charset="2"/>
              <a:buChar char="q"/>
            </a:pPr>
            <a:r>
              <a:rPr lang="en-US" dirty="0">
                <a:solidFill>
                  <a:schemeClr val="bg1"/>
                </a:solidFill>
              </a:rPr>
              <a:t>Stop the program</a:t>
            </a:r>
          </a:p>
        </p:txBody>
      </p:sp>
      <p:pic>
        <p:nvPicPr>
          <p:cNvPr id="3" name="Picture 2" descr="A screenshot of a computer screen&#10;&#10;Description automatically generated">
            <a:extLst>
              <a:ext uri="{FF2B5EF4-FFF2-40B4-BE49-F238E27FC236}">
                <a16:creationId xmlns:a16="http://schemas.microsoft.com/office/drawing/2014/main" id="{656C06E6-A19E-4DDA-8395-B3BAB100C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359683"/>
            <a:ext cx="8039580" cy="404470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6E07749-A86E-4109-B209-EEBCAAF4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850" y="1713060"/>
            <a:ext cx="6622498" cy="3559228"/>
          </a:xfrm>
          <a:prstGeom prst="rect">
            <a:avLst/>
          </a:prstGeom>
        </p:spPr>
      </p:pic>
    </p:spTree>
    <p:extLst>
      <p:ext uri="{BB962C8B-B14F-4D97-AF65-F5344CB8AC3E}">
        <p14:creationId xmlns:p14="http://schemas.microsoft.com/office/powerpoint/2010/main" val="1742676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highlight>
                  <a:srgbClr val="FFFF00"/>
                </a:highlight>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325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Open MSQL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Microsoft SQL Server Management Studio</a:t>
            </a:r>
          </a:p>
          <a:p>
            <a:pPr marL="285750" indent="-285750">
              <a:buFont typeface="Wingdings" panose="05000000000000000000" pitchFamily="2" charset="2"/>
              <a:buChar char="q"/>
            </a:pPr>
            <a:r>
              <a:rPr lang="en-US" dirty="0">
                <a:solidFill>
                  <a:schemeClr val="bg1"/>
                </a:solidFill>
              </a:rPr>
              <a:t>Right Click on Databases</a:t>
            </a:r>
          </a:p>
          <a:p>
            <a:pPr marL="285750" indent="-285750">
              <a:buFont typeface="Wingdings" panose="05000000000000000000" pitchFamily="2" charset="2"/>
              <a:buChar char="q"/>
            </a:pPr>
            <a:r>
              <a:rPr lang="en-US" dirty="0">
                <a:solidFill>
                  <a:schemeClr val="bg1"/>
                </a:solidFill>
              </a:rPr>
              <a:t>Create a database</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Track!TManagementSystem</a:t>
            </a: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64AC4E35-8C72-420F-8A3C-1E2F945C3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77" y="1272984"/>
            <a:ext cx="8039580" cy="404470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B7954C7-B5D2-4B7A-BC37-F1C875419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899" y="1777749"/>
            <a:ext cx="4430574" cy="4150552"/>
          </a:xfrm>
          <a:prstGeom prst="rect">
            <a:avLst/>
          </a:prstGeom>
        </p:spPr>
      </p:pic>
    </p:spTree>
    <p:extLst>
      <p:ext uri="{BB962C8B-B14F-4D97-AF65-F5344CB8AC3E}">
        <p14:creationId xmlns:p14="http://schemas.microsoft.com/office/powerpoint/2010/main" val="185132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Tables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Table</a:t>
            </a:r>
          </a:p>
          <a:p>
            <a:pPr marL="285750" indent="-285750">
              <a:buFont typeface="Wingdings" panose="05000000000000000000" pitchFamily="2" charset="2"/>
              <a:buChar char="q"/>
            </a:pPr>
            <a:r>
              <a:rPr lang="en-US" dirty="0">
                <a:solidFill>
                  <a:schemeClr val="bg1"/>
                </a:solidFill>
              </a:rPr>
              <a:t>Right Click on Tables</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5" name="Picture 4" descr="A screenshot of a computer&#10;&#10;Description automatically generated">
            <a:extLst>
              <a:ext uri="{FF2B5EF4-FFF2-40B4-BE49-F238E27FC236}">
                <a16:creationId xmlns:a16="http://schemas.microsoft.com/office/drawing/2014/main" id="{528C6E1A-2C08-4BE7-B8C4-B5A0861F38D3}"/>
              </a:ext>
            </a:extLst>
          </p:cNvPr>
          <p:cNvPicPr>
            <a:picLocks noChangeAspect="1"/>
          </p:cNvPicPr>
          <p:nvPr/>
        </p:nvPicPr>
        <p:blipFill rotWithShape="1">
          <a:blip r:embed="rId3">
            <a:extLst>
              <a:ext uri="{28A0092B-C50C-407E-A947-70E740481C1C}">
                <a14:useLocalDpi xmlns:a14="http://schemas.microsoft.com/office/drawing/2010/main" val="0"/>
              </a:ext>
            </a:extLst>
          </a:blip>
          <a:srcRect r="59306"/>
          <a:stretch/>
        </p:blipFill>
        <p:spPr>
          <a:xfrm>
            <a:off x="5278279" y="34467"/>
            <a:ext cx="5522820" cy="6827826"/>
          </a:xfrm>
          <a:prstGeom prst="rect">
            <a:avLst/>
          </a:prstGeom>
        </p:spPr>
      </p:pic>
    </p:spTree>
    <p:extLst>
      <p:ext uri="{BB962C8B-B14F-4D97-AF65-F5344CB8AC3E}">
        <p14:creationId xmlns:p14="http://schemas.microsoft.com/office/powerpoint/2010/main" val="962810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tbl_users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DC8963CB-54A4-4F36-9BC5-D11013034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097" y="2019101"/>
            <a:ext cx="6740680" cy="2500303"/>
          </a:xfrm>
          <a:prstGeom prst="rect">
            <a:avLst/>
          </a:prstGeom>
        </p:spPr>
      </p:pic>
    </p:spTree>
    <p:extLst>
      <p:ext uri="{BB962C8B-B14F-4D97-AF65-F5344CB8AC3E}">
        <p14:creationId xmlns:p14="http://schemas.microsoft.com/office/powerpoint/2010/main" val="3109916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83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pic>
        <p:nvPicPr>
          <p:cNvPr id="3" name="Picture 2" descr="A screenshot of a computer&#10;&#10;Description automatically generated">
            <a:extLst>
              <a:ext uri="{FF2B5EF4-FFF2-40B4-BE49-F238E27FC236}">
                <a16:creationId xmlns:a16="http://schemas.microsoft.com/office/drawing/2014/main" id="{D26C8EE5-7369-4183-A5F6-EC8014840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613" y="357670"/>
            <a:ext cx="7188242" cy="622935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85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Refresh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Refresh Table</a:t>
            </a:r>
          </a:p>
          <a:p>
            <a:pPr marL="285750" indent="-285750">
              <a:buFont typeface="Wingdings" panose="05000000000000000000" pitchFamily="2" charset="2"/>
              <a:buChar char="q"/>
            </a:pPr>
            <a:r>
              <a:rPr lang="en-US" dirty="0">
                <a:solidFill>
                  <a:schemeClr val="bg1"/>
                </a:solidFill>
              </a:rPr>
              <a:t>Right Click on the Table Folder</a:t>
            </a:r>
          </a:p>
          <a:p>
            <a:pPr marL="285750" indent="-285750">
              <a:buFont typeface="Wingdings" panose="05000000000000000000" pitchFamily="2" charset="2"/>
              <a:buChar char="q"/>
            </a:pPr>
            <a:r>
              <a:rPr lang="en-US" dirty="0">
                <a:solidFill>
                  <a:schemeClr val="bg1"/>
                </a:solidFill>
              </a:rPr>
              <a:t>Select Refresh so you can see the new table</a:t>
            </a:r>
          </a:p>
        </p:txBody>
      </p:sp>
      <p:pic>
        <p:nvPicPr>
          <p:cNvPr id="2" name="Picture 1">
            <a:extLst>
              <a:ext uri="{FF2B5EF4-FFF2-40B4-BE49-F238E27FC236}">
                <a16:creationId xmlns:a16="http://schemas.microsoft.com/office/drawing/2014/main" id="{E96E8634-2328-4E91-82F4-A203CF13E745}"/>
              </a:ext>
            </a:extLst>
          </p:cNvPr>
          <p:cNvPicPr>
            <a:picLocks noChangeAspect="1"/>
          </p:cNvPicPr>
          <p:nvPr/>
        </p:nvPicPr>
        <p:blipFill rotWithShape="1">
          <a:blip r:embed="rId3"/>
          <a:srcRect l="36427" t="21349" r="41636" b="34100"/>
          <a:stretch/>
        </p:blipFill>
        <p:spPr>
          <a:xfrm>
            <a:off x="5577798" y="178836"/>
            <a:ext cx="5004595" cy="6504851"/>
          </a:xfrm>
          <a:prstGeom prst="rect">
            <a:avLst/>
          </a:prstGeom>
        </p:spPr>
      </p:pic>
    </p:spTree>
    <p:extLst>
      <p:ext uri="{BB962C8B-B14F-4D97-AF65-F5344CB8AC3E}">
        <p14:creationId xmlns:p14="http://schemas.microsoft.com/office/powerpoint/2010/main" val="3786904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New Table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Table</a:t>
            </a:r>
          </a:p>
          <a:p>
            <a:pPr marL="285750" indent="-285750">
              <a:buFont typeface="Wingdings" panose="05000000000000000000" pitchFamily="2" charset="2"/>
              <a:buChar char="q"/>
            </a:pPr>
            <a:r>
              <a:rPr lang="en-US" dirty="0">
                <a:solidFill>
                  <a:schemeClr val="bg1"/>
                </a:solidFill>
              </a:rPr>
              <a:t>Right Click on table folder</a:t>
            </a:r>
          </a:p>
          <a:p>
            <a:pPr marL="285750" indent="-285750">
              <a:buFont typeface="Wingdings" panose="05000000000000000000" pitchFamily="2" charset="2"/>
              <a:buChar char="q"/>
            </a:pPr>
            <a:r>
              <a:rPr lang="en-US" dirty="0">
                <a:solidFill>
                  <a:schemeClr val="bg1"/>
                </a:solidFill>
              </a:rPr>
              <a:t>New&gt;</a:t>
            </a:r>
          </a:p>
          <a:p>
            <a:pPr marL="285750" indent="-285750">
              <a:buFont typeface="Wingdings" panose="05000000000000000000" pitchFamily="2" charset="2"/>
              <a:buChar char="q"/>
            </a:pPr>
            <a:r>
              <a:rPr lang="en-US" dirty="0">
                <a:solidFill>
                  <a:schemeClr val="bg1"/>
                </a:solidFill>
              </a:rPr>
              <a:t>Table</a:t>
            </a:r>
          </a:p>
        </p:txBody>
      </p:sp>
      <p:pic>
        <p:nvPicPr>
          <p:cNvPr id="2" name="Picture 1">
            <a:extLst>
              <a:ext uri="{FF2B5EF4-FFF2-40B4-BE49-F238E27FC236}">
                <a16:creationId xmlns:a16="http://schemas.microsoft.com/office/drawing/2014/main" id="{1DFF030E-24CE-4DFE-A102-6F344BE6BD2F}"/>
              </a:ext>
            </a:extLst>
          </p:cNvPr>
          <p:cNvPicPr>
            <a:picLocks noChangeAspect="1"/>
          </p:cNvPicPr>
          <p:nvPr/>
        </p:nvPicPr>
        <p:blipFill rotWithShape="1">
          <a:blip r:embed="rId2"/>
          <a:srcRect l="36428" t="21349" r="41636" b="34100"/>
          <a:stretch/>
        </p:blipFill>
        <p:spPr>
          <a:xfrm>
            <a:off x="4868552" y="326432"/>
            <a:ext cx="4678176" cy="608057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832789" y="189987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8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Window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a:t>
            </a:r>
          </a:p>
          <a:p>
            <a:pPr marL="285750" indent="-285750">
              <a:buFont typeface="Wingdings" panose="05000000000000000000" pitchFamily="2" charset="2"/>
              <a:buChar char="q"/>
            </a:pPr>
            <a:r>
              <a:rPr lang="en-US" dirty="0">
                <a:solidFill>
                  <a:schemeClr val="bg1"/>
                </a:solidFill>
              </a:rPr>
              <a:t>Find the design name and rename it using camel case convention</a:t>
            </a:r>
          </a:p>
        </p:txBody>
      </p:sp>
      <p:pic>
        <p:nvPicPr>
          <p:cNvPr id="5" name="Picture 4" descr="A screenshot of a computer screen&#10;&#10;Description automatically generated">
            <a:extLst>
              <a:ext uri="{FF2B5EF4-FFF2-40B4-BE49-F238E27FC236}">
                <a16:creationId xmlns:a16="http://schemas.microsoft.com/office/drawing/2014/main" id="{7258FFA2-97FB-48CC-A294-0D2160C3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07033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1202" y="257724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551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dirty="0">
                <a:solidFill>
                  <a:srgbClr val="FFFFFF"/>
                </a:solidFill>
              </a:rPr>
              <a:t>Create Requester Table</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Build Table</a:t>
            </a:r>
          </a:p>
          <a:p>
            <a:pPr marL="285750" indent="-285750">
              <a:buFont typeface="Wingdings" panose="05000000000000000000" pitchFamily="2" charset="2"/>
              <a:buChar char="q"/>
            </a:pPr>
            <a:r>
              <a:rPr lang="en-US" dirty="0">
                <a:solidFill>
                  <a:schemeClr val="bg1"/>
                </a:solidFill>
              </a:rPr>
              <a:t>Add the columns as shown in picture</a:t>
            </a:r>
          </a:p>
        </p:txBody>
      </p:sp>
      <p:pic>
        <p:nvPicPr>
          <p:cNvPr id="3" name="Picture 2" descr="A screenshot of a computer&#10;&#10;Description automatically generated">
            <a:extLst>
              <a:ext uri="{FF2B5EF4-FFF2-40B4-BE49-F238E27FC236}">
                <a16:creationId xmlns:a16="http://schemas.microsoft.com/office/drawing/2014/main" id="{B4CBEEC1-7FF4-4CAD-A826-FB61BB76C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729" y="190046"/>
            <a:ext cx="6878010" cy="6477904"/>
          </a:xfrm>
          <a:prstGeom prst="rect">
            <a:avLst/>
          </a:prstGeom>
        </p:spPr>
      </p:pic>
    </p:spTree>
    <p:extLst>
      <p:ext uri="{BB962C8B-B14F-4D97-AF65-F5344CB8AC3E}">
        <p14:creationId xmlns:p14="http://schemas.microsoft.com/office/powerpoint/2010/main" val="3812762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Set Primary Key</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Set Primary Key</a:t>
            </a:r>
          </a:p>
          <a:p>
            <a:pPr marL="285750" indent="-285750">
              <a:buFont typeface="Wingdings" panose="05000000000000000000" pitchFamily="2" charset="2"/>
              <a:buChar char="q"/>
            </a:pPr>
            <a:r>
              <a:rPr lang="en-US" dirty="0">
                <a:solidFill>
                  <a:schemeClr val="bg1"/>
                </a:solidFill>
              </a:rPr>
              <a:t>Right click the arrow</a:t>
            </a:r>
          </a:p>
          <a:p>
            <a:pPr marL="285750" indent="-285750">
              <a:buFont typeface="Wingdings" panose="05000000000000000000" pitchFamily="2" charset="2"/>
              <a:buChar char="q"/>
            </a:pPr>
            <a:r>
              <a:rPr lang="en-US" dirty="0">
                <a:solidFill>
                  <a:schemeClr val="bg1"/>
                </a:solidFill>
              </a:rPr>
              <a:t>Select Set Primary Key</a:t>
            </a:r>
          </a:p>
        </p:txBody>
      </p:sp>
      <p:pic>
        <p:nvPicPr>
          <p:cNvPr id="2" name="Picture 1">
            <a:extLst>
              <a:ext uri="{FF2B5EF4-FFF2-40B4-BE49-F238E27FC236}">
                <a16:creationId xmlns:a16="http://schemas.microsoft.com/office/drawing/2014/main" id="{4677AE72-724F-4610-8D79-EA9A6CD3C34E}"/>
              </a:ext>
            </a:extLst>
          </p:cNvPr>
          <p:cNvPicPr>
            <a:picLocks noChangeAspect="1"/>
          </p:cNvPicPr>
          <p:nvPr/>
        </p:nvPicPr>
        <p:blipFill rotWithShape="1">
          <a:blip r:embed="rId2"/>
          <a:srcRect l="36427" t="21194" r="-1681" b="30834"/>
          <a:stretch/>
        </p:blipFill>
        <p:spPr>
          <a:xfrm>
            <a:off x="4353917" y="1464102"/>
            <a:ext cx="7835035"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188985" y="165719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45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Id Specs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Property</a:t>
            </a:r>
          </a:p>
          <a:p>
            <a:pPr marL="285750" indent="-285750">
              <a:buFont typeface="Wingdings" panose="05000000000000000000" pitchFamily="2" charset="2"/>
              <a:buChar char="q"/>
            </a:pPr>
            <a:r>
              <a:rPr lang="en-US" dirty="0">
                <a:solidFill>
                  <a:schemeClr val="bg1"/>
                </a:solidFill>
              </a:rPr>
              <a:t>Under Identity Specification</a:t>
            </a:r>
          </a:p>
          <a:p>
            <a:pPr marL="285750" indent="-285750">
              <a:buFont typeface="Wingdings" panose="05000000000000000000" pitchFamily="2" charset="2"/>
              <a:buChar char="q"/>
            </a:pPr>
            <a:r>
              <a:rPr lang="en-US" dirty="0">
                <a:solidFill>
                  <a:schemeClr val="bg1"/>
                </a:solidFill>
              </a:rPr>
              <a:t>(Is Identity)</a:t>
            </a:r>
          </a:p>
          <a:p>
            <a:pPr marL="285750" indent="-285750">
              <a:buFont typeface="Wingdings" panose="05000000000000000000" pitchFamily="2" charset="2"/>
              <a:buChar char="q"/>
            </a:pPr>
            <a:r>
              <a:rPr lang="en-US" dirty="0">
                <a:solidFill>
                  <a:schemeClr val="bg1"/>
                </a:solidFill>
              </a:rPr>
              <a:t>Change to Yes</a:t>
            </a:r>
          </a:p>
          <a:p>
            <a:pPr marL="285750" indent="-285750">
              <a:buFont typeface="Wingdings" panose="05000000000000000000" pitchFamily="2" charset="2"/>
              <a:buChar char="q"/>
            </a:pPr>
            <a:r>
              <a:rPr lang="en-US" dirty="0">
                <a:solidFill>
                  <a:schemeClr val="bg1"/>
                </a:solidFill>
              </a:rPr>
              <a:t>This will create a unique increment for the user id, which will start from number 1</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5182457" y="46908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3A26151-3143-4DB0-8FA3-F988009C7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732049"/>
            <a:ext cx="6447145" cy="5393898"/>
          </a:xfrm>
          <a:prstGeom prst="rect">
            <a:avLst/>
          </a:prstGeom>
        </p:spPr>
      </p:pic>
    </p:spTree>
    <p:extLst>
      <p:ext uri="{BB962C8B-B14F-4D97-AF65-F5344CB8AC3E}">
        <p14:creationId xmlns:p14="http://schemas.microsoft.com/office/powerpoint/2010/main" val="2752232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Save and Table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Save and Table Name</a:t>
            </a:r>
          </a:p>
          <a:p>
            <a:pPr marL="285750" indent="-285750">
              <a:buFont typeface="Wingdings" panose="05000000000000000000" pitchFamily="2" charset="2"/>
              <a:buChar char="q"/>
            </a:pPr>
            <a:r>
              <a:rPr lang="en-US" dirty="0">
                <a:solidFill>
                  <a:schemeClr val="bg1"/>
                </a:solidFill>
              </a:rPr>
              <a:t>Ctrl-s</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tbl_requesters</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ell phone&#10;&#10;Description automatically generated">
            <a:extLst>
              <a:ext uri="{FF2B5EF4-FFF2-40B4-BE49-F238E27FC236}">
                <a16:creationId xmlns:a16="http://schemas.microsoft.com/office/drawing/2014/main" id="{F5FC6C35-00BF-48F6-BDDB-050BAD8D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599" y="1653132"/>
            <a:ext cx="6790595" cy="2518818"/>
          </a:xfrm>
          <a:prstGeom prst="rect">
            <a:avLst/>
          </a:prstGeom>
        </p:spPr>
      </p:pic>
    </p:spTree>
    <p:extLst>
      <p:ext uri="{BB962C8B-B14F-4D97-AF65-F5344CB8AC3E}">
        <p14:creationId xmlns:p14="http://schemas.microsoft.com/office/powerpoint/2010/main" val="48607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highlight>
                  <a:srgbClr val="FFFF00"/>
                </a:highlight>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724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Connection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In Visual Studio</a:t>
            </a:r>
          </a:p>
          <a:p>
            <a:pPr marL="285750" indent="-285750">
              <a:buFont typeface="Wingdings" panose="05000000000000000000" pitchFamily="2" charset="2"/>
              <a:buChar char="q"/>
            </a:pPr>
            <a:r>
              <a:rPr lang="en-US" dirty="0">
                <a:solidFill>
                  <a:schemeClr val="bg1"/>
                </a:solidFill>
              </a:rPr>
              <a:t>Under Server Explore</a:t>
            </a:r>
          </a:p>
          <a:p>
            <a:pPr marL="285750" indent="-285750">
              <a:buFont typeface="Wingdings" panose="05000000000000000000" pitchFamily="2" charset="2"/>
              <a:buChar char="q"/>
            </a:pPr>
            <a:r>
              <a:rPr lang="en-US" dirty="0">
                <a:solidFill>
                  <a:schemeClr val="bg1"/>
                </a:solidFill>
              </a:rPr>
              <a:t>Right Click on Data Connections</a:t>
            </a:r>
          </a:p>
          <a:p>
            <a:pPr marL="285750" indent="-285750">
              <a:buFont typeface="Wingdings" panose="05000000000000000000" pitchFamily="2" charset="2"/>
              <a:buChar char="q"/>
            </a:pPr>
            <a:r>
              <a:rPr lang="en-US" dirty="0">
                <a:solidFill>
                  <a:schemeClr val="bg1"/>
                </a:solidFill>
              </a:rPr>
              <a:t>Add Connection</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2C9CE4-E5CC-4C78-ADD2-77CE27C4AC04}"/>
              </a:ext>
            </a:extLst>
          </p:cNvPr>
          <p:cNvPicPr>
            <a:picLocks noChangeAspect="1"/>
          </p:cNvPicPr>
          <p:nvPr/>
        </p:nvPicPr>
        <p:blipFill rotWithShape="1">
          <a:blip r:embed="rId2"/>
          <a:srcRect l="36915" t="21286" r="2253" b="33146"/>
          <a:stretch/>
        </p:blipFill>
        <p:spPr>
          <a:xfrm>
            <a:off x="4221104" y="1464102"/>
            <a:ext cx="7917060" cy="3795485"/>
          </a:xfrm>
          <a:prstGeom prst="rect">
            <a:avLst/>
          </a:prstGeom>
        </p:spPr>
      </p:pic>
    </p:spTree>
    <p:extLst>
      <p:ext uri="{BB962C8B-B14F-4D97-AF65-F5344CB8AC3E}">
        <p14:creationId xmlns:p14="http://schemas.microsoft.com/office/powerpoint/2010/main" val="36961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Database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Database</a:t>
            </a:r>
          </a:p>
          <a:p>
            <a:pPr marL="285750" indent="-285750">
              <a:buFont typeface="Wingdings" panose="05000000000000000000" pitchFamily="2" charset="2"/>
              <a:buChar char="q"/>
            </a:pPr>
            <a:r>
              <a:rPr lang="en-US" dirty="0">
                <a:solidFill>
                  <a:schemeClr val="bg1"/>
                </a:solidFill>
              </a:rPr>
              <a:t>Change Server Name to your local server</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8813126-A045-40CD-AB34-CDBF24CBD8AB}"/>
              </a:ext>
            </a:extLst>
          </p:cNvPr>
          <p:cNvPicPr>
            <a:picLocks noChangeAspect="1"/>
          </p:cNvPicPr>
          <p:nvPr/>
        </p:nvPicPr>
        <p:blipFill rotWithShape="1">
          <a:blip r:embed="rId2"/>
          <a:srcRect l="36428" t="21349" r="6799" b="34100"/>
          <a:stretch/>
        </p:blipFill>
        <p:spPr>
          <a:xfrm>
            <a:off x="4271568" y="1405101"/>
            <a:ext cx="7790534" cy="3912589"/>
          </a:xfrm>
          <a:prstGeom prst="rect">
            <a:avLst/>
          </a:prstGeom>
        </p:spPr>
      </p:pic>
    </p:spTree>
    <p:extLst>
      <p:ext uri="{BB962C8B-B14F-4D97-AF65-F5344CB8AC3E}">
        <p14:creationId xmlns:p14="http://schemas.microsoft.com/office/powerpoint/2010/main" val="2390198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Code App Config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Code App Config</a:t>
            </a:r>
          </a:p>
          <a:p>
            <a:pPr marL="285750" indent="-285750">
              <a:buFont typeface="Wingdings" panose="05000000000000000000" pitchFamily="2" charset="2"/>
              <a:buChar char="q"/>
            </a:pPr>
            <a:r>
              <a:rPr lang="en-US" dirty="0">
                <a:solidFill>
                  <a:schemeClr val="bg1"/>
                </a:solidFill>
              </a:rPr>
              <a:t>Under Solution Explore</a:t>
            </a:r>
          </a:p>
          <a:p>
            <a:pPr marL="285750" indent="-285750">
              <a:buFont typeface="Wingdings" panose="05000000000000000000" pitchFamily="2" charset="2"/>
              <a:buChar char="q"/>
            </a:pPr>
            <a:r>
              <a:rPr lang="en-US" dirty="0">
                <a:solidFill>
                  <a:schemeClr val="bg1"/>
                </a:solidFill>
              </a:rPr>
              <a:t>Double Click the App Config</a:t>
            </a:r>
          </a:p>
        </p:txBody>
      </p:sp>
      <p:pic>
        <p:nvPicPr>
          <p:cNvPr id="2" name="Picture 1">
            <a:extLst>
              <a:ext uri="{FF2B5EF4-FFF2-40B4-BE49-F238E27FC236}">
                <a16:creationId xmlns:a16="http://schemas.microsoft.com/office/drawing/2014/main" id="{BF0AFA9F-DC83-458B-8E8C-FC27B7178116}"/>
              </a:ext>
            </a:extLst>
          </p:cNvPr>
          <p:cNvPicPr>
            <a:picLocks noChangeAspect="1"/>
          </p:cNvPicPr>
          <p:nvPr/>
        </p:nvPicPr>
        <p:blipFill rotWithShape="1">
          <a:blip r:embed="rId2"/>
          <a:srcRect l="36793" t="21349" r="1027" b="34100"/>
          <a:stretch/>
        </p:blipFill>
        <p:spPr>
          <a:xfrm>
            <a:off x="4294118" y="1699921"/>
            <a:ext cx="7889637" cy="361776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77246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045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Connection String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Connection String</a:t>
            </a:r>
          </a:p>
          <a:p>
            <a:pPr marL="285750" indent="-285750">
              <a:buFont typeface="Wingdings" panose="05000000000000000000" pitchFamily="2" charset="2"/>
              <a:buChar char="q"/>
            </a:pPr>
            <a:r>
              <a:rPr lang="en-US" dirty="0">
                <a:solidFill>
                  <a:schemeClr val="bg1"/>
                </a:solidFill>
              </a:rPr>
              <a:t>Type in the following code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This is to add a connection string from our application at startup to the database we created</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ell phone&#10;&#10;Description automatically generated">
            <a:extLst>
              <a:ext uri="{FF2B5EF4-FFF2-40B4-BE49-F238E27FC236}">
                <a16:creationId xmlns:a16="http://schemas.microsoft.com/office/drawing/2014/main" id="{2FB4A4C7-7838-46B1-A9DD-06C84F66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260" y="1166228"/>
            <a:ext cx="7854184" cy="3081922"/>
          </a:xfrm>
          <a:prstGeom prst="rect">
            <a:avLst/>
          </a:prstGeom>
        </p:spPr>
      </p:pic>
    </p:spTree>
    <p:extLst>
      <p:ext uri="{BB962C8B-B14F-4D97-AF65-F5344CB8AC3E}">
        <p14:creationId xmlns:p14="http://schemas.microsoft.com/office/powerpoint/2010/main" val="1359456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Get Database Name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Under Server Explorer</a:t>
            </a:r>
          </a:p>
          <a:p>
            <a:pPr marL="285750" indent="-285750">
              <a:buFont typeface="Wingdings" panose="05000000000000000000" pitchFamily="2" charset="2"/>
              <a:buChar char="q"/>
            </a:pPr>
            <a:r>
              <a:rPr lang="en-US" dirty="0">
                <a:solidFill>
                  <a:schemeClr val="bg1"/>
                </a:solidFill>
              </a:rPr>
              <a:t>Click on the database</a:t>
            </a:r>
          </a:p>
          <a:p>
            <a:pPr marL="285750" indent="-285750">
              <a:buFont typeface="Wingdings" panose="05000000000000000000" pitchFamily="2" charset="2"/>
              <a:buChar char="q"/>
            </a:pPr>
            <a:r>
              <a:rPr lang="en-US" dirty="0">
                <a:solidFill>
                  <a:schemeClr val="bg1"/>
                </a:solidFill>
              </a:rPr>
              <a:t>Go to Properties</a:t>
            </a:r>
          </a:p>
          <a:p>
            <a:pPr marL="285750" indent="-285750">
              <a:buFont typeface="Wingdings" panose="05000000000000000000" pitchFamily="2" charset="2"/>
              <a:buChar char="q"/>
            </a:pPr>
            <a:r>
              <a:rPr lang="en-US" dirty="0">
                <a:solidFill>
                  <a:schemeClr val="bg1"/>
                </a:solidFill>
              </a:rPr>
              <a:t>Select the database name</a:t>
            </a:r>
          </a:p>
          <a:p>
            <a:pPr marL="285750" indent="-285750">
              <a:buFont typeface="Wingdings" panose="05000000000000000000" pitchFamily="2" charset="2"/>
              <a:buChar char="q"/>
            </a:pPr>
            <a:r>
              <a:rPr lang="en-US" dirty="0">
                <a:solidFill>
                  <a:schemeClr val="bg1"/>
                </a:solidFill>
              </a:rPr>
              <a:t>Copy and Paste into the string area</a:t>
            </a:r>
          </a:p>
        </p:txBody>
      </p:sp>
      <p:pic>
        <p:nvPicPr>
          <p:cNvPr id="2" name="Picture 1">
            <a:extLst>
              <a:ext uri="{FF2B5EF4-FFF2-40B4-BE49-F238E27FC236}">
                <a16:creationId xmlns:a16="http://schemas.microsoft.com/office/drawing/2014/main" id="{642E5A1C-B648-47BD-B374-A1A2D745EB40}"/>
              </a:ext>
            </a:extLst>
          </p:cNvPr>
          <p:cNvPicPr>
            <a:picLocks noChangeAspect="1"/>
          </p:cNvPicPr>
          <p:nvPr/>
        </p:nvPicPr>
        <p:blipFill rotWithShape="1">
          <a:blip r:embed="rId2"/>
          <a:srcRect l="36427" t="21349" r="1027" b="34100"/>
          <a:stretch/>
        </p:blipFill>
        <p:spPr>
          <a:xfrm>
            <a:off x="4216935" y="1281204"/>
            <a:ext cx="7887358" cy="3595595"/>
          </a:xfrm>
          <a:prstGeom prst="rect">
            <a:avLst/>
          </a:prstGeom>
        </p:spPr>
      </p:pic>
      <p:pic>
        <p:nvPicPr>
          <p:cNvPr id="5" name="Picture 4">
            <a:extLst>
              <a:ext uri="{FF2B5EF4-FFF2-40B4-BE49-F238E27FC236}">
                <a16:creationId xmlns:a16="http://schemas.microsoft.com/office/drawing/2014/main" id="{E4E8FEE8-37B8-4372-8161-10368578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96239"/>
            <a:ext cx="12192000" cy="657757"/>
          </a:xfrm>
          <a:prstGeom prst="rect">
            <a:avLst/>
          </a:prstGeom>
        </p:spPr>
      </p:pic>
    </p:spTree>
    <p:extLst>
      <p:ext uri="{BB962C8B-B14F-4D97-AF65-F5344CB8AC3E}">
        <p14:creationId xmlns:p14="http://schemas.microsoft.com/office/powerpoint/2010/main" val="278459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a:t>
            </a:r>
          </a:p>
          <a:p>
            <a:pPr marL="285750" indent="-285750">
              <a:buFont typeface="Wingdings" panose="05000000000000000000" pitchFamily="2" charset="2"/>
              <a:buChar char="q"/>
            </a:pPr>
            <a:r>
              <a:rPr lang="en-US" dirty="0">
                <a:solidFill>
                  <a:schemeClr val="bg1"/>
                </a:solidFill>
              </a:rPr>
              <a:t>Find the text and rename it using Pascal case convention</a:t>
            </a:r>
          </a:p>
        </p:txBody>
      </p:sp>
      <p:pic>
        <p:nvPicPr>
          <p:cNvPr id="3" name="Picture 2" descr="A screenshot of a computer screen&#10;&#10;Description automatically generated">
            <a:extLst>
              <a:ext uri="{FF2B5EF4-FFF2-40B4-BE49-F238E27FC236}">
                <a16:creationId xmlns:a16="http://schemas.microsoft.com/office/drawing/2014/main" id="{214B0969-87B5-45CF-9BDF-4D11FEC0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064000"/>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88872" y="31487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6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highlight>
                  <a:srgbClr val="FFFF00"/>
                </a:highlight>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046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Form</a:t>
            </a:r>
          </a:p>
          <a:p>
            <a:pPr marL="285750" indent="-285750">
              <a:buFont typeface="Wingdings" panose="05000000000000000000" pitchFamily="2" charset="2"/>
              <a:buChar char="q"/>
            </a:pPr>
            <a:r>
              <a:rPr lang="en-US" dirty="0">
                <a:solidFill>
                  <a:schemeClr val="bg1"/>
                </a:solidFill>
              </a:rPr>
              <a:t>Under Solution Explorer</a:t>
            </a:r>
          </a:p>
          <a:p>
            <a:pPr marL="285750" indent="-285750">
              <a:buFont typeface="Wingdings" panose="05000000000000000000" pitchFamily="2" charset="2"/>
              <a:buChar char="q"/>
            </a:pPr>
            <a:r>
              <a:rPr lang="en-US" dirty="0">
                <a:solidFill>
                  <a:schemeClr val="bg1"/>
                </a:solidFill>
              </a:rPr>
              <a:t>Right Click on </a:t>
            </a:r>
            <a:r>
              <a:rPr lang="en-US" dirty="0" err="1">
                <a:solidFill>
                  <a:schemeClr val="bg1"/>
                </a:solidFill>
              </a:rPr>
              <a:t>Form.cs</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err="1">
                <a:solidFill>
                  <a:schemeClr val="bg1"/>
                </a:solidFill>
              </a:rPr>
              <a:t>frmHome</a:t>
            </a:r>
            <a:endParaRPr lang="en-US" dirty="0">
              <a:solidFill>
                <a:schemeClr val="bg1"/>
              </a:solidFill>
            </a:endParaRPr>
          </a:p>
        </p:txBody>
      </p:sp>
      <p:pic>
        <p:nvPicPr>
          <p:cNvPr id="2" name="Picture 1">
            <a:extLst>
              <a:ext uri="{FF2B5EF4-FFF2-40B4-BE49-F238E27FC236}">
                <a16:creationId xmlns:a16="http://schemas.microsoft.com/office/drawing/2014/main" id="{C7919994-261B-45C3-877E-A76732BB81F3}"/>
              </a:ext>
            </a:extLst>
          </p:cNvPr>
          <p:cNvPicPr>
            <a:picLocks noChangeAspect="1"/>
          </p:cNvPicPr>
          <p:nvPr/>
        </p:nvPicPr>
        <p:blipFill rotWithShape="1">
          <a:blip r:embed="rId2"/>
          <a:srcRect l="36427" t="21349" r="1027" b="31111"/>
          <a:stretch/>
        </p:blipFill>
        <p:spPr>
          <a:xfrm>
            <a:off x="4311803" y="1143101"/>
            <a:ext cx="7750299" cy="3770169"/>
          </a:xfrm>
          <a:prstGeom prst="rect">
            <a:avLst/>
          </a:prstGeom>
        </p:spPr>
      </p:pic>
    </p:spTree>
    <p:extLst>
      <p:ext uri="{BB962C8B-B14F-4D97-AF65-F5344CB8AC3E}">
        <p14:creationId xmlns:p14="http://schemas.microsoft.com/office/powerpoint/2010/main" val="1997253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Create Folder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Create a Folder</a:t>
            </a:r>
          </a:p>
          <a:p>
            <a:pPr marL="285750" indent="-285750">
              <a:buFont typeface="Wingdings" panose="05000000000000000000" pitchFamily="2" charset="2"/>
              <a:buChar char="q"/>
            </a:pPr>
            <a:r>
              <a:rPr lang="en-US" dirty="0">
                <a:solidFill>
                  <a:schemeClr val="bg1"/>
                </a:solidFill>
              </a:rPr>
              <a:t>Right Click on the Program Name</a:t>
            </a:r>
          </a:p>
          <a:p>
            <a:pPr marL="285750" indent="-285750">
              <a:buFont typeface="Wingdings" panose="05000000000000000000" pitchFamily="2" charset="2"/>
              <a:buChar char="q"/>
            </a:pPr>
            <a:r>
              <a:rPr lang="en-US" dirty="0">
                <a:solidFill>
                  <a:schemeClr val="bg1"/>
                </a:solidFill>
              </a:rPr>
              <a:t>Add</a:t>
            </a:r>
          </a:p>
          <a:p>
            <a:pPr marL="285750" indent="-285750">
              <a:buFont typeface="Wingdings" panose="05000000000000000000" pitchFamily="2" charset="2"/>
              <a:buChar char="q"/>
            </a:pPr>
            <a:r>
              <a:rPr lang="en-US" dirty="0">
                <a:solidFill>
                  <a:schemeClr val="bg1"/>
                </a:solidFill>
              </a:rPr>
              <a:t>New Folder</a:t>
            </a:r>
          </a:p>
          <a:p>
            <a:pPr marL="285750" indent="-285750">
              <a:buFont typeface="Wingdings" panose="05000000000000000000" pitchFamily="2" charset="2"/>
              <a:buChar char="q"/>
            </a:pPr>
            <a:r>
              <a:rPr lang="en-US" dirty="0">
                <a:solidFill>
                  <a:schemeClr val="bg1"/>
                </a:solidFill>
              </a:rPr>
              <a:t>Rename it to UI</a:t>
            </a:r>
          </a:p>
        </p:txBody>
      </p:sp>
      <p:pic>
        <p:nvPicPr>
          <p:cNvPr id="2" name="Picture 1">
            <a:extLst>
              <a:ext uri="{FF2B5EF4-FFF2-40B4-BE49-F238E27FC236}">
                <a16:creationId xmlns:a16="http://schemas.microsoft.com/office/drawing/2014/main" id="{60B0F30F-039C-44D6-905D-41DBA8F75C08}"/>
              </a:ext>
            </a:extLst>
          </p:cNvPr>
          <p:cNvPicPr>
            <a:picLocks noChangeAspect="1"/>
          </p:cNvPicPr>
          <p:nvPr/>
        </p:nvPicPr>
        <p:blipFill rotWithShape="1">
          <a:blip r:embed="rId2"/>
          <a:srcRect l="36427" t="22460" r="1028" b="30834"/>
          <a:stretch/>
        </p:blipFill>
        <p:spPr>
          <a:xfrm>
            <a:off x="4294118" y="1207286"/>
            <a:ext cx="7757711" cy="3707614"/>
          </a:xfrm>
          <a:prstGeom prst="rect">
            <a:avLst/>
          </a:prstGeom>
        </p:spPr>
      </p:pic>
    </p:spTree>
    <p:extLst>
      <p:ext uri="{BB962C8B-B14F-4D97-AF65-F5344CB8AC3E}">
        <p14:creationId xmlns:p14="http://schemas.microsoft.com/office/powerpoint/2010/main" val="2176575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Move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Move Form</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frmHome</a:t>
            </a:r>
            <a:r>
              <a:rPr lang="en-US" dirty="0">
                <a:solidFill>
                  <a:schemeClr val="bg1"/>
                </a:solidFill>
              </a:rPr>
              <a:t> and drag into the UI folder</a:t>
            </a:r>
          </a:p>
        </p:txBody>
      </p:sp>
      <p:pic>
        <p:nvPicPr>
          <p:cNvPr id="3" name="Picture 2" descr="A screenshot of a computer screen&#10;&#10;Description automatically generated">
            <a:extLst>
              <a:ext uri="{FF2B5EF4-FFF2-40B4-BE49-F238E27FC236}">
                <a16:creationId xmlns:a16="http://schemas.microsoft.com/office/drawing/2014/main" id="{53C5B51A-82C6-4689-8840-31941392A0DB}"/>
              </a:ext>
            </a:extLst>
          </p:cNvPr>
          <p:cNvPicPr>
            <a:picLocks noChangeAspect="1"/>
          </p:cNvPicPr>
          <p:nvPr/>
        </p:nvPicPr>
        <p:blipFill rotWithShape="1">
          <a:blip r:embed="rId2">
            <a:extLst>
              <a:ext uri="{28A0092B-C50C-407E-A947-70E740481C1C}">
                <a14:useLocalDpi xmlns:a14="http://schemas.microsoft.com/office/drawing/2010/main" val="0"/>
              </a:ext>
            </a:extLst>
          </a:blip>
          <a:srcRect l="80625" b="57169"/>
          <a:stretch/>
        </p:blipFill>
        <p:spPr>
          <a:xfrm>
            <a:off x="5186678" y="154167"/>
            <a:ext cx="5748022" cy="639269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51080" y="335051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799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t>
            </a:r>
            <a:r>
              <a:rPr lang="en-US" sz="4400" dirty="0">
                <a:solidFill>
                  <a:srgbClr val="FFFFFF"/>
                </a:solidFill>
              </a:rPr>
              <a:t>Form</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Form</a:t>
            </a:r>
          </a:p>
          <a:p>
            <a:pPr marL="285750" indent="-285750">
              <a:buFont typeface="Wingdings" panose="05000000000000000000" pitchFamily="2" charset="2"/>
              <a:buChar char="q"/>
            </a:pPr>
            <a:r>
              <a:rPr lang="en-US" dirty="0">
                <a:solidFill>
                  <a:schemeClr val="bg1"/>
                </a:solidFill>
              </a:rPr>
              <a:t>Select UI Folder</a:t>
            </a:r>
          </a:p>
          <a:p>
            <a:pPr marL="285750" indent="-285750">
              <a:buFont typeface="Wingdings" panose="05000000000000000000" pitchFamily="2" charset="2"/>
              <a:buChar char="q"/>
            </a:pPr>
            <a:r>
              <a:rPr lang="en-US" dirty="0">
                <a:solidFill>
                  <a:schemeClr val="bg1"/>
                </a:solidFill>
              </a:rPr>
              <a:t>Right Click on it</a:t>
            </a:r>
          </a:p>
          <a:p>
            <a:pPr marL="285750" indent="-285750">
              <a:buFont typeface="Wingdings" panose="05000000000000000000" pitchFamily="2" charset="2"/>
              <a:buChar char="q"/>
            </a:pPr>
            <a:r>
              <a:rPr lang="en-US" dirty="0">
                <a:solidFill>
                  <a:schemeClr val="bg1"/>
                </a:solidFill>
              </a:rPr>
              <a:t>Select Add</a:t>
            </a:r>
          </a:p>
          <a:p>
            <a:pPr marL="285750" indent="-285750">
              <a:buFont typeface="Wingdings" panose="05000000000000000000" pitchFamily="2" charset="2"/>
              <a:buChar char="q"/>
            </a:pPr>
            <a:r>
              <a:rPr lang="en-US" dirty="0">
                <a:solidFill>
                  <a:schemeClr val="bg1"/>
                </a:solidFill>
              </a:rPr>
              <a:t>New Item</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A37B43-A9A7-4A0B-8400-CEE4DEAE3B50}"/>
              </a:ext>
            </a:extLst>
          </p:cNvPr>
          <p:cNvPicPr>
            <a:picLocks noChangeAspect="1"/>
          </p:cNvPicPr>
          <p:nvPr/>
        </p:nvPicPr>
        <p:blipFill rotWithShape="1">
          <a:blip r:embed="rId2"/>
          <a:srcRect l="79681" t="21349" r="-1" b="50000"/>
          <a:stretch/>
        </p:blipFill>
        <p:spPr>
          <a:xfrm>
            <a:off x="5278279" y="598024"/>
            <a:ext cx="6274051" cy="5661952"/>
          </a:xfrm>
          <a:prstGeom prst="rect">
            <a:avLst/>
          </a:prstGeom>
        </p:spPr>
      </p:pic>
    </p:spTree>
    <p:extLst>
      <p:ext uri="{BB962C8B-B14F-4D97-AF65-F5344CB8AC3E}">
        <p14:creationId xmlns:p14="http://schemas.microsoft.com/office/powerpoint/2010/main" val="348109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New Form</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New Form</a:t>
            </a:r>
          </a:p>
          <a:p>
            <a:pPr marL="285750" indent="-285750">
              <a:buFont typeface="Wingdings" panose="05000000000000000000" pitchFamily="2" charset="2"/>
              <a:buChar char="q"/>
            </a:pPr>
            <a:r>
              <a:rPr lang="en-US" dirty="0">
                <a:solidFill>
                  <a:schemeClr val="bg1"/>
                </a:solidFill>
              </a:rPr>
              <a:t>Select Form (Windows Form)</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frmUsers.cs</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B12C2496-C02E-4EC9-BEE3-F08175021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229884"/>
            <a:ext cx="8014548" cy="43982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062135" y="491854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000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Users</a:t>
            </a:r>
          </a:p>
        </p:txBody>
      </p:sp>
      <p:pic>
        <p:nvPicPr>
          <p:cNvPr id="3" name="Picture 2" descr="A screenshot of a computer screen&#10;&#10;Description automatically generated">
            <a:extLst>
              <a:ext uri="{FF2B5EF4-FFF2-40B4-BE49-F238E27FC236}">
                <a16:creationId xmlns:a16="http://schemas.microsoft.com/office/drawing/2014/main" id="{D9E1E628-5E90-42FB-8441-2EBC2BA12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959" y="1595231"/>
            <a:ext cx="7901196" cy="36675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25757" y="4464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737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a:t>
            </a:r>
          </a:p>
          <a:p>
            <a:pPr marL="285750" indent="-285750">
              <a:buFont typeface="Wingdings" panose="05000000000000000000" pitchFamily="2" charset="2"/>
              <a:buChar char="q"/>
            </a:pPr>
            <a:r>
              <a:rPr lang="en-US" dirty="0">
                <a:solidFill>
                  <a:schemeClr val="bg1"/>
                </a:solidFill>
              </a:rPr>
              <a:t>To:</a:t>
            </a:r>
          </a:p>
          <a:p>
            <a:pPr marL="285750" indent="-285750">
              <a:buFont typeface="Wingdings" panose="05000000000000000000" pitchFamily="2" charset="2"/>
              <a:buChar char="q"/>
            </a:pPr>
            <a:r>
              <a:rPr lang="en-US" dirty="0">
                <a:solidFill>
                  <a:schemeClr val="bg1"/>
                </a:solidFill>
              </a:rPr>
              <a:t>None</a:t>
            </a:r>
          </a:p>
        </p:txBody>
      </p:sp>
      <p:pic>
        <p:nvPicPr>
          <p:cNvPr id="3" name="Picture 2" descr="A screenshot of a computer screen&#10;&#10;Description automatically generated">
            <a:extLst>
              <a:ext uri="{FF2B5EF4-FFF2-40B4-BE49-F238E27FC236}">
                <a16:creationId xmlns:a16="http://schemas.microsoft.com/office/drawing/2014/main" id="{1288120B-1DA8-4067-A1DD-C8148E227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750642"/>
            <a:ext cx="7944567" cy="3356711"/>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47075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419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Size</a:t>
            </a:r>
          </a:p>
          <a:p>
            <a:pPr marL="285750" indent="-285750">
              <a:buFont typeface="Wingdings" panose="05000000000000000000" pitchFamily="2" charset="2"/>
              <a:buChar char="q"/>
            </a:pPr>
            <a:r>
              <a:rPr lang="en-US" dirty="0">
                <a:solidFill>
                  <a:schemeClr val="bg1"/>
                </a:solidFill>
              </a:rPr>
              <a:t>1100, 500</a:t>
            </a:r>
          </a:p>
        </p:txBody>
      </p:sp>
      <p:pic>
        <p:nvPicPr>
          <p:cNvPr id="3" name="Picture 2" descr="A screenshot of a computer screen&#10;&#10;Description automatically generated">
            <a:extLst>
              <a:ext uri="{FF2B5EF4-FFF2-40B4-BE49-F238E27FC236}">
                <a16:creationId xmlns:a16="http://schemas.microsoft.com/office/drawing/2014/main" id="{1DD78FA6-A078-4FA1-ADB3-DFB8E1AA3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200" y="1368852"/>
            <a:ext cx="8064752" cy="405737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06707"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53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Background</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Back Color</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Scrollbar</a:t>
            </a:r>
          </a:p>
        </p:txBody>
      </p:sp>
      <p:pic>
        <p:nvPicPr>
          <p:cNvPr id="3" name="Picture 2" descr="A screenshot of a computer screen&#10;&#10;Description automatically generated">
            <a:extLst>
              <a:ext uri="{FF2B5EF4-FFF2-40B4-BE49-F238E27FC236}">
                <a16:creationId xmlns:a16="http://schemas.microsoft.com/office/drawing/2014/main" id="{8A24E713-AC45-498F-91D3-C106DDB33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787610"/>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21007" y="32430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59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 Style</a:t>
            </a:r>
          </a:p>
          <a:p>
            <a:pPr marL="285750" indent="-285750">
              <a:buFont typeface="Wingdings" panose="05000000000000000000" pitchFamily="2" charset="2"/>
              <a:buChar char="q"/>
            </a:pPr>
            <a:r>
              <a:rPr lang="en-US" dirty="0">
                <a:solidFill>
                  <a:schemeClr val="bg1"/>
                </a:solidFill>
              </a:rPr>
              <a:t>Change to None</a:t>
            </a:r>
          </a:p>
        </p:txBody>
      </p:sp>
      <p:pic>
        <p:nvPicPr>
          <p:cNvPr id="5" name="Picture 4" descr="A screenshot of a computer screen&#10;&#10;Description automatically generated">
            <a:extLst>
              <a:ext uri="{FF2B5EF4-FFF2-40B4-BE49-F238E27FC236}">
                <a16:creationId xmlns:a16="http://schemas.microsoft.com/office/drawing/2014/main" id="{42C0250D-3B9C-4DB5-B015-A8C13A1C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223027"/>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3079"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132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Panel</a:t>
            </a:r>
          </a:p>
          <a:p>
            <a:pPr marL="285750" indent="-285750">
              <a:buFont typeface="Wingdings" panose="05000000000000000000" pitchFamily="2" charset="2"/>
              <a:buChar char="q"/>
            </a:pPr>
            <a:r>
              <a:rPr lang="en-US" dirty="0">
                <a:solidFill>
                  <a:schemeClr val="bg1"/>
                </a:solidFill>
              </a:rPr>
              <a:t>Drag and drop a panel</a:t>
            </a:r>
          </a:p>
          <a:p>
            <a:pPr marL="285750" indent="-285750">
              <a:buFont typeface="Wingdings" panose="05000000000000000000" pitchFamily="2" charset="2"/>
              <a:buChar char="q"/>
            </a:pPr>
            <a:r>
              <a:rPr lang="en-US" dirty="0">
                <a:solidFill>
                  <a:schemeClr val="bg1"/>
                </a:solidFill>
              </a:rPr>
              <a:t>Rename databinding to :</a:t>
            </a:r>
          </a:p>
          <a:p>
            <a:pPr marL="285750" indent="-285750">
              <a:buFont typeface="Wingdings" panose="05000000000000000000" pitchFamily="2" charset="2"/>
              <a:buChar char="q"/>
            </a:pPr>
            <a:r>
              <a:rPr lang="en-US" dirty="0" err="1">
                <a:solidFill>
                  <a:schemeClr val="bg1"/>
                </a:solidFill>
              </a:rPr>
              <a:t>panelTop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C7C6A2A0-6132-489C-9CC4-A503180C1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06645"/>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782907"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504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Color</a:t>
            </a:r>
          </a:p>
          <a:p>
            <a:pPr marL="285750" indent="-285750">
              <a:buFont typeface="Wingdings" panose="05000000000000000000" pitchFamily="2" charset="2"/>
              <a:buChar char="q"/>
            </a:pPr>
            <a:r>
              <a:rPr lang="en-US" dirty="0">
                <a:solidFill>
                  <a:schemeClr val="bg1"/>
                </a:solidFill>
              </a:rPr>
              <a:t>Select </a:t>
            </a:r>
            <a:r>
              <a:rPr lang="en-US" dirty="0" err="1">
                <a:solidFill>
                  <a:schemeClr val="bg1"/>
                </a:solidFill>
              </a:rPr>
              <a:t>BackColor</a:t>
            </a:r>
            <a:r>
              <a:rPr lang="en-US" dirty="0">
                <a:solidFill>
                  <a:schemeClr val="bg1"/>
                </a:solidFill>
              </a:rPr>
              <a:t>:</a:t>
            </a:r>
          </a:p>
          <a:p>
            <a:pPr marL="285750" indent="-285750">
              <a:buFont typeface="Wingdings" panose="05000000000000000000" pitchFamily="2" charset="2"/>
              <a:buChar char="q"/>
            </a:pPr>
            <a:r>
              <a:rPr lang="en-US" dirty="0">
                <a:solidFill>
                  <a:schemeClr val="bg1"/>
                </a:solidFill>
              </a:rPr>
              <a:t>Salmon</a:t>
            </a:r>
          </a:p>
        </p:txBody>
      </p:sp>
      <p:pic>
        <p:nvPicPr>
          <p:cNvPr id="3" name="Picture 2" descr="A screenshot of a computer screen&#10;&#10;Description automatically generated">
            <a:extLst>
              <a:ext uri="{FF2B5EF4-FFF2-40B4-BE49-F238E27FC236}">
                <a16:creationId xmlns:a16="http://schemas.microsoft.com/office/drawing/2014/main" id="{2CF29A09-B244-46B4-A5B8-8F8427373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464102"/>
            <a:ext cx="8039580" cy="404470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01957" y="282395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68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Dock</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Dock</a:t>
            </a:r>
          </a:p>
          <a:p>
            <a:pPr marL="285750" indent="-285750">
              <a:buFont typeface="Wingdings" panose="05000000000000000000" pitchFamily="2" charset="2"/>
              <a:buChar char="q"/>
            </a:pPr>
            <a:r>
              <a:rPr lang="en-US" dirty="0">
                <a:solidFill>
                  <a:schemeClr val="bg1"/>
                </a:solidFill>
              </a:rPr>
              <a:t>Select:</a:t>
            </a:r>
          </a:p>
          <a:p>
            <a:pPr marL="285750" indent="-285750">
              <a:buFont typeface="Wingdings" panose="05000000000000000000" pitchFamily="2" charset="2"/>
              <a:buChar char="q"/>
            </a:pPr>
            <a:r>
              <a:rPr lang="en-US" dirty="0">
                <a:solidFill>
                  <a:schemeClr val="bg1"/>
                </a:solidFill>
              </a:rPr>
              <a:t>Top</a:t>
            </a:r>
          </a:p>
          <a:p>
            <a:pPr marL="285750" indent="-285750">
              <a:buFont typeface="Wingdings" panose="05000000000000000000" pitchFamily="2" charset="2"/>
              <a:buChar char="q"/>
            </a:pPr>
            <a:r>
              <a:rPr lang="en-US" dirty="0">
                <a:solidFill>
                  <a:schemeClr val="bg1"/>
                </a:solidFill>
              </a:rPr>
              <a:t>Resize </a:t>
            </a:r>
          </a:p>
        </p:txBody>
      </p:sp>
      <p:pic>
        <p:nvPicPr>
          <p:cNvPr id="2" name="Picture 1">
            <a:extLst>
              <a:ext uri="{FF2B5EF4-FFF2-40B4-BE49-F238E27FC236}">
                <a16:creationId xmlns:a16="http://schemas.microsoft.com/office/drawing/2014/main" id="{E96B547C-762C-4AE9-B7C2-99EE37FE2E83}"/>
              </a:ext>
            </a:extLst>
          </p:cNvPr>
          <p:cNvPicPr>
            <a:picLocks noChangeAspect="1"/>
          </p:cNvPicPr>
          <p:nvPr/>
        </p:nvPicPr>
        <p:blipFill rotWithShape="1">
          <a:blip r:embed="rId2"/>
          <a:srcRect l="36427" t="21349" r="1027" b="30833"/>
          <a:stretch/>
        </p:blipFill>
        <p:spPr>
          <a:xfrm>
            <a:off x="4199321" y="1464102"/>
            <a:ext cx="7875764" cy="385358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40057" y="28430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54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a:p>
            <a:pPr marL="285750" indent="-285750">
              <a:buFont typeface="Wingdings" panose="05000000000000000000" pitchFamily="2" charset="2"/>
              <a:buChar char="q"/>
            </a:pPr>
            <a:r>
              <a:rPr lang="en-US" dirty="0">
                <a:solidFill>
                  <a:schemeClr val="bg1"/>
                </a:solidFill>
              </a:rPr>
              <a:t>Change Name to:</a:t>
            </a:r>
          </a:p>
          <a:p>
            <a:pPr marL="285750" indent="-285750">
              <a:buFont typeface="Wingdings" panose="05000000000000000000" pitchFamily="2" charset="2"/>
              <a:buChar char="q"/>
            </a:pPr>
            <a:r>
              <a:rPr lang="en-US" dirty="0" err="1">
                <a:solidFill>
                  <a:schemeClr val="bg1"/>
                </a:solidFill>
              </a:rPr>
              <a:t>lblFormTitle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Manage Users</a:t>
            </a:r>
          </a:p>
        </p:txBody>
      </p:sp>
      <p:pic>
        <p:nvPicPr>
          <p:cNvPr id="6" name="Picture 5" descr="A screenshot of a computer screen&#10;&#10;Description automatically generated">
            <a:extLst>
              <a:ext uri="{FF2B5EF4-FFF2-40B4-BE49-F238E27FC236}">
                <a16:creationId xmlns:a16="http://schemas.microsoft.com/office/drawing/2014/main" id="{0E33A0BA-6DEF-4D21-8D70-85144A63A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464102"/>
            <a:ext cx="8039580" cy="404470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2ED25F8-9852-4318-803F-86E3BF46F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250" y="2549341"/>
            <a:ext cx="2822767" cy="2260740"/>
          </a:xfrm>
          <a:prstGeom prst="rect">
            <a:avLst/>
          </a:prstGeom>
        </p:spPr>
      </p:pic>
    </p:spTree>
    <p:extLst>
      <p:ext uri="{BB962C8B-B14F-4D97-AF65-F5344CB8AC3E}">
        <p14:creationId xmlns:p14="http://schemas.microsoft.com/office/powerpoint/2010/main" val="4177446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lblProfilePicture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Bold, 14</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Profile Picture</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0B166E8-D09E-477E-9A87-E09F45BA1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372" y="1272984"/>
            <a:ext cx="8039580" cy="4044706"/>
          </a:xfrm>
          <a:prstGeom prst="rect">
            <a:avLst/>
          </a:prstGeom>
        </p:spPr>
      </p:pic>
    </p:spTree>
    <p:extLst>
      <p:ext uri="{BB962C8B-B14F-4D97-AF65-F5344CB8AC3E}">
        <p14:creationId xmlns:p14="http://schemas.microsoft.com/office/powerpoint/2010/main" val="2542682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Picture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Picture Box</a:t>
            </a:r>
          </a:p>
          <a:p>
            <a:pPr marL="285750" indent="-285750">
              <a:buFont typeface="Wingdings" panose="05000000000000000000" pitchFamily="2" charset="2"/>
              <a:buChar char="q"/>
            </a:pPr>
            <a:r>
              <a:rPr lang="en-US" dirty="0">
                <a:solidFill>
                  <a:schemeClr val="bg1"/>
                </a:solidFill>
              </a:rPr>
              <a:t>Drag and drop a Picture Box</a:t>
            </a:r>
          </a:p>
          <a:p>
            <a:pPr marL="285750" indent="-285750">
              <a:buFont typeface="Wingdings" panose="05000000000000000000" pitchFamily="2" charset="2"/>
              <a:buChar char="q"/>
            </a:pPr>
            <a:r>
              <a:rPr lang="en-US" dirty="0">
                <a:solidFill>
                  <a:schemeClr val="bg1"/>
                </a:solidFill>
              </a:rPr>
              <a:t>Change Size Mode:</a:t>
            </a:r>
          </a:p>
          <a:p>
            <a:pPr marL="285750" indent="-285750">
              <a:buFont typeface="Wingdings" panose="05000000000000000000" pitchFamily="2" charset="2"/>
              <a:buChar char="q"/>
            </a:pPr>
            <a:r>
              <a:rPr lang="en-US" dirty="0">
                <a:solidFill>
                  <a:schemeClr val="bg1"/>
                </a:solidFill>
              </a:rPr>
              <a:t>to </a:t>
            </a:r>
          </a:p>
          <a:p>
            <a:pPr marL="285750" indent="-285750">
              <a:buFont typeface="Wingdings" panose="05000000000000000000" pitchFamily="2" charset="2"/>
              <a:buChar char="q"/>
            </a:pPr>
            <a:r>
              <a:rPr lang="en-US" dirty="0" err="1">
                <a:solidFill>
                  <a:schemeClr val="bg1"/>
                </a:solidFill>
              </a:rPr>
              <a:t>StretchImage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Rename Binding name to:</a:t>
            </a:r>
          </a:p>
          <a:p>
            <a:pPr marL="285750" indent="-285750">
              <a:buFont typeface="Wingdings" panose="05000000000000000000" pitchFamily="2" charset="2"/>
              <a:buChar char="q"/>
            </a:pPr>
            <a:r>
              <a:rPr lang="en-US" dirty="0" err="1">
                <a:solidFill>
                  <a:schemeClr val="bg1"/>
                </a:solidFill>
              </a:rPr>
              <a:t>pictureBoxProfilePicture</a:t>
            </a:r>
            <a:endParaRPr lang="en-US" dirty="0">
              <a:solidFill>
                <a:schemeClr val="bg1"/>
              </a:solidFill>
            </a:endParaRPr>
          </a:p>
        </p:txBody>
      </p:sp>
      <p:pic>
        <p:nvPicPr>
          <p:cNvPr id="2" name="Picture 1">
            <a:extLst>
              <a:ext uri="{FF2B5EF4-FFF2-40B4-BE49-F238E27FC236}">
                <a16:creationId xmlns:a16="http://schemas.microsoft.com/office/drawing/2014/main" id="{5789FA11-3BFF-4A91-BD8B-C1E62178962A}"/>
              </a:ext>
            </a:extLst>
          </p:cNvPr>
          <p:cNvPicPr>
            <a:picLocks noChangeAspect="1"/>
          </p:cNvPicPr>
          <p:nvPr/>
        </p:nvPicPr>
        <p:blipFill rotWithShape="1">
          <a:blip r:embed="rId2"/>
          <a:srcRect l="36793" t="21349" r="5188" b="34100"/>
          <a:stretch/>
        </p:blipFill>
        <p:spPr>
          <a:xfrm>
            <a:off x="4315800" y="1530172"/>
            <a:ext cx="7727668" cy="3797651"/>
          </a:xfrm>
          <a:prstGeom prst="rect">
            <a:avLst/>
          </a:prstGeom>
        </p:spPr>
      </p:pic>
    </p:spTree>
    <p:extLst>
      <p:ext uri="{BB962C8B-B14F-4D97-AF65-F5344CB8AC3E}">
        <p14:creationId xmlns:p14="http://schemas.microsoft.com/office/powerpoint/2010/main" val="2259789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Drag and drop a button</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btnSelectImage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font: Segoe UI, Regular 10</a:t>
            </a:r>
          </a:p>
          <a:p>
            <a:pPr marL="285750" indent="-285750">
              <a:buFont typeface="Wingdings" panose="05000000000000000000" pitchFamily="2" charset="2"/>
              <a:buChar char="q"/>
            </a:pPr>
            <a:r>
              <a:rPr lang="en-US" dirty="0">
                <a:solidFill>
                  <a:schemeClr val="bg1"/>
                </a:solidFill>
              </a:rPr>
              <a:t>Change Flat Style to:</a:t>
            </a:r>
          </a:p>
          <a:p>
            <a:pPr marL="285750" indent="-285750">
              <a:buFont typeface="Wingdings" panose="05000000000000000000" pitchFamily="2" charset="2"/>
              <a:buChar char="q"/>
            </a:pPr>
            <a:r>
              <a:rPr lang="en-US" dirty="0">
                <a:solidFill>
                  <a:schemeClr val="bg1"/>
                </a:solidFill>
              </a:rPr>
              <a:t>Flat</a:t>
            </a:r>
          </a:p>
          <a:p>
            <a:pPr marL="285750" indent="-285750">
              <a:buFont typeface="Wingdings" panose="05000000000000000000" pitchFamily="2" charset="2"/>
              <a:buChar char="q"/>
            </a:pPr>
            <a:r>
              <a:rPr lang="en-US" dirty="0">
                <a:solidFill>
                  <a:schemeClr val="bg1"/>
                </a:solidFill>
              </a:rPr>
              <a:t>Rename to:</a:t>
            </a:r>
          </a:p>
          <a:p>
            <a:pPr marL="285750" indent="-285750">
              <a:buFont typeface="Wingdings" panose="05000000000000000000" pitchFamily="2" charset="2"/>
              <a:buChar char="q"/>
            </a:pPr>
            <a:r>
              <a:rPr lang="en-US" dirty="0">
                <a:solidFill>
                  <a:schemeClr val="bg1"/>
                </a:solidFill>
              </a:rPr>
              <a:t>Select Image</a:t>
            </a:r>
          </a:p>
        </p:txBody>
      </p:sp>
      <p:pic>
        <p:nvPicPr>
          <p:cNvPr id="3" name="Picture 2" descr="A screenshot of a computer screen&#10;&#10;Description automatically generated">
            <a:extLst>
              <a:ext uri="{FF2B5EF4-FFF2-40B4-BE49-F238E27FC236}">
                <a16:creationId xmlns:a16="http://schemas.microsoft.com/office/drawing/2014/main" id="{4CD39438-7CE3-43C4-8490-F569CBAE1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77" y="1787610"/>
            <a:ext cx="8039580" cy="4044706"/>
          </a:xfrm>
          <a:prstGeom prst="rect">
            <a:avLst/>
          </a:prstGeom>
        </p:spPr>
      </p:pic>
    </p:spTree>
    <p:extLst>
      <p:ext uri="{BB962C8B-B14F-4D97-AF65-F5344CB8AC3E}">
        <p14:creationId xmlns:p14="http://schemas.microsoft.com/office/powerpoint/2010/main" val="21658534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Copy and Paste the Profile Picture Label</a:t>
            </a:r>
          </a:p>
          <a:p>
            <a:pPr marL="285750" indent="-285750">
              <a:buFont typeface="Wingdings" panose="05000000000000000000" pitchFamily="2" charset="2"/>
              <a:buChar char="q"/>
            </a:pPr>
            <a:r>
              <a:rPr lang="en-US" dirty="0">
                <a:solidFill>
                  <a:schemeClr val="bg1"/>
                </a:solidFill>
              </a:rPr>
              <a:t>Change Binding Name to:</a:t>
            </a:r>
          </a:p>
          <a:p>
            <a:pPr marL="285750" indent="-285750">
              <a:buFont typeface="Wingdings" panose="05000000000000000000" pitchFamily="2" charset="2"/>
              <a:buChar char="q"/>
            </a:pPr>
            <a:r>
              <a:rPr lang="en-US" dirty="0" err="1">
                <a:solidFill>
                  <a:schemeClr val="bg1"/>
                </a:solidFill>
              </a:rPr>
              <a:t>lblFullName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Text Name:</a:t>
            </a:r>
          </a:p>
          <a:p>
            <a:pPr marL="285750" indent="-285750">
              <a:buFont typeface="Wingdings" panose="05000000000000000000" pitchFamily="2" charset="2"/>
              <a:buChar char="q"/>
            </a:pPr>
            <a:r>
              <a:rPr lang="en-US" dirty="0">
                <a:solidFill>
                  <a:schemeClr val="bg1"/>
                </a:solidFill>
              </a:rPr>
              <a:t>Full Name</a:t>
            </a:r>
          </a:p>
        </p:txBody>
      </p:sp>
      <p:pic>
        <p:nvPicPr>
          <p:cNvPr id="3" name="Picture 2" descr="A screenshot of a computer screen&#10;&#10;Description automatically generated">
            <a:extLst>
              <a:ext uri="{FF2B5EF4-FFF2-40B4-BE49-F238E27FC236}">
                <a16:creationId xmlns:a16="http://schemas.microsoft.com/office/drawing/2014/main" id="{DB438828-F981-4B48-A2B1-B0DAB065C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420" y="1539558"/>
            <a:ext cx="8039580" cy="4044706"/>
          </a:xfrm>
          <a:prstGeom prst="rect">
            <a:avLst/>
          </a:prstGeom>
        </p:spPr>
      </p:pic>
    </p:spTree>
    <p:extLst>
      <p:ext uri="{BB962C8B-B14F-4D97-AF65-F5344CB8AC3E}">
        <p14:creationId xmlns:p14="http://schemas.microsoft.com/office/powerpoint/2010/main" val="1700678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Text Box</a:t>
            </a:r>
          </a:p>
          <a:p>
            <a:pPr marL="285750" indent="-285750">
              <a:buFont typeface="Wingdings" panose="05000000000000000000" pitchFamily="2" charset="2"/>
              <a:buChar char="q"/>
            </a:pPr>
            <a:r>
              <a:rPr lang="en-US" dirty="0">
                <a:solidFill>
                  <a:schemeClr val="bg1"/>
                </a:solidFill>
              </a:rPr>
              <a:t>Drag and drop a  text box</a:t>
            </a:r>
          </a:p>
          <a:p>
            <a:pPr marL="285750" indent="-285750">
              <a:buFont typeface="Wingdings" panose="05000000000000000000" pitchFamily="2" charset="2"/>
              <a:buChar char="q"/>
            </a:pPr>
            <a:r>
              <a:rPr lang="en-US" dirty="0">
                <a:solidFill>
                  <a:schemeClr val="bg1"/>
                </a:solidFill>
              </a:rPr>
              <a:t>Rename Binding to:</a:t>
            </a:r>
          </a:p>
          <a:p>
            <a:pPr marL="285750" indent="-285750">
              <a:buFont typeface="Wingdings" panose="05000000000000000000" pitchFamily="2" charset="2"/>
              <a:buChar char="q"/>
            </a:pPr>
            <a:r>
              <a:rPr lang="en-US" dirty="0" err="1">
                <a:solidFill>
                  <a:schemeClr val="bg1"/>
                </a:solidFill>
              </a:rPr>
              <a:t>txtFullName</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Font: Segoe UI, 10</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7075AD1A-BE91-4868-AC2F-A0499E64A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410380"/>
            <a:ext cx="8024732" cy="4037236"/>
          </a:xfrm>
          <a:prstGeom prst="rect">
            <a:avLst/>
          </a:prstGeom>
        </p:spPr>
      </p:pic>
    </p:spTree>
    <p:extLst>
      <p:ext uri="{BB962C8B-B14F-4D97-AF65-F5344CB8AC3E}">
        <p14:creationId xmlns:p14="http://schemas.microsoft.com/office/powerpoint/2010/main" val="2680277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Add Label and Text Box</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normAutofit fontScale="85000" lnSpcReduction="20000"/>
          </a:bodyPr>
          <a:lstStyle/>
          <a:p>
            <a:r>
              <a:rPr lang="en-US" dirty="0">
                <a:solidFill>
                  <a:schemeClr val="bg1"/>
                </a:solidFill>
              </a:rPr>
              <a:t>Add a label and Text Box</a:t>
            </a:r>
          </a:p>
          <a:p>
            <a:pPr marL="285750" indent="-285750">
              <a:buFont typeface="Wingdings" panose="05000000000000000000" pitchFamily="2" charset="2"/>
              <a:buChar char="q"/>
            </a:pPr>
            <a:r>
              <a:rPr lang="en-US" dirty="0">
                <a:solidFill>
                  <a:schemeClr val="bg1"/>
                </a:solidFill>
              </a:rPr>
              <a:t>Copy and Paste the last Label and Text Box</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a:solidFill>
                  <a:schemeClr val="bg1"/>
                </a:solidFill>
              </a:rPr>
              <a:t>Ctrl-v</a:t>
            </a:r>
          </a:p>
          <a:p>
            <a:pPr marL="285750" indent="-285750">
              <a:buFont typeface="Wingdings" panose="05000000000000000000" pitchFamily="2" charset="2"/>
              <a:buChar char="q"/>
            </a:pPr>
            <a:r>
              <a:rPr lang="en-US" dirty="0">
                <a:solidFill>
                  <a:schemeClr val="bg1"/>
                </a:solidFill>
              </a:rPr>
              <a:t>Change binding name for label to:</a:t>
            </a:r>
          </a:p>
          <a:p>
            <a:pPr marL="285750" indent="-285750">
              <a:buFont typeface="Wingdings" panose="05000000000000000000" pitchFamily="2" charset="2"/>
              <a:buChar char="q"/>
            </a:pPr>
            <a:r>
              <a:rPr lang="en-US" dirty="0" err="1">
                <a:solidFill>
                  <a:schemeClr val="bg1"/>
                </a:solidFill>
              </a:rPr>
              <a:t>lblUserID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label Name to:</a:t>
            </a:r>
          </a:p>
          <a:p>
            <a:pPr marL="285750" indent="-285750">
              <a:buFont typeface="Wingdings" panose="05000000000000000000" pitchFamily="2" charset="2"/>
              <a:buChar char="q"/>
            </a:pPr>
            <a:r>
              <a:rPr lang="en-US" dirty="0">
                <a:solidFill>
                  <a:schemeClr val="bg1"/>
                </a:solidFill>
              </a:rPr>
              <a:t>User ID</a:t>
            </a: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TextBox</a:t>
            </a:r>
            <a:r>
              <a:rPr lang="en-US" dirty="0">
                <a:solidFill>
                  <a:schemeClr val="bg1"/>
                </a:solidFill>
              </a:rPr>
              <a:t> binding name to:</a:t>
            </a:r>
          </a:p>
          <a:p>
            <a:pPr marL="285750" indent="-285750">
              <a:buFont typeface="Wingdings" panose="05000000000000000000" pitchFamily="2" charset="2"/>
              <a:buChar char="q"/>
            </a:pPr>
            <a:r>
              <a:rPr lang="en-US" dirty="0" err="1">
                <a:solidFill>
                  <a:schemeClr val="bg1"/>
                </a:solidFill>
              </a:rPr>
              <a:t>txtUserID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Change </a:t>
            </a:r>
            <a:r>
              <a:rPr lang="en-US" dirty="0" err="1">
                <a:solidFill>
                  <a:schemeClr val="bg1"/>
                </a:solidFill>
              </a:rPr>
              <a:t>ReadOnly</a:t>
            </a:r>
            <a:r>
              <a:rPr lang="en-US" dirty="0">
                <a:solidFill>
                  <a:schemeClr val="bg1"/>
                </a:solidFill>
              </a:rPr>
              <a:t> to:</a:t>
            </a:r>
          </a:p>
          <a:p>
            <a:pPr marL="285750" indent="-285750">
              <a:buFont typeface="Wingdings" panose="05000000000000000000" pitchFamily="2" charset="2"/>
              <a:buChar char="q"/>
            </a:pPr>
            <a:r>
              <a:rPr lang="en-US" dirty="0">
                <a:solidFill>
                  <a:schemeClr val="bg1"/>
                </a:solidFill>
              </a:rPr>
              <a:t>True</a:t>
            </a:r>
          </a:p>
          <a:p>
            <a:pPr marL="285750" indent="-285750">
              <a:buFont typeface="Wingdings" panose="05000000000000000000" pitchFamily="2" charset="2"/>
              <a:buChar char="q"/>
            </a:pPr>
            <a:r>
              <a:rPr lang="en-US" dirty="0">
                <a:solidFill>
                  <a:schemeClr val="bg1"/>
                </a:solidFill>
              </a:rPr>
              <a:t>This won’t allow anyone to change the </a:t>
            </a:r>
            <a:r>
              <a:rPr lang="en-US" dirty="0" err="1">
                <a:solidFill>
                  <a:schemeClr val="bg1"/>
                </a:solidFill>
              </a:rPr>
              <a:t>USerID</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2" name="Picture 1">
            <a:extLst>
              <a:ext uri="{FF2B5EF4-FFF2-40B4-BE49-F238E27FC236}">
                <a16:creationId xmlns:a16="http://schemas.microsoft.com/office/drawing/2014/main" id="{A8DDC262-69EF-4F81-8FC7-8126A55020E6}"/>
              </a:ext>
            </a:extLst>
          </p:cNvPr>
          <p:cNvPicPr>
            <a:picLocks noChangeAspect="1"/>
          </p:cNvPicPr>
          <p:nvPr/>
        </p:nvPicPr>
        <p:blipFill rotWithShape="1">
          <a:blip r:embed="rId2"/>
          <a:srcRect l="36793" t="21349" r="1027" b="34100"/>
          <a:stretch/>
        </p:blipFill>
        <p:spPr>
          <a:xfrm>
            <a:off x="4256088" y="1441893"/>
            <a:ext cx="7872241" cy="3609792"/>
          </a:xfrm>
          <a:prstGeom prst="rect">
            <a:avLst/>
          </a:prstGeom>
        </p:spPr>
      </p:pic>
    </p:spTree>
    <p:extLst>
      <p:ext uri="{BB962C8B-B14F-4D97-AF65-F5344CB8AC3E}">
        <p14:creationId xmlns:p14="http://schemas.microsoft.com/office/powerpoint/2010/main" val="1203393649"/>
      </p:ext>
    </p:extLst>
  </p:cSld>
  <p:clrMapOvr>
    <a:masterClrMapping/>
  </p:clrMapOvr>
</p:sld>
</file>

<file path=ppt/theme/theme1.xml><?xml version="1.0" encoding="utf-8"?>
<a:theme xmlns:a="http://schemas.openxmlformats.org/drawingml/2006/main" name="ShapesVTI">
  <a:themeElements>
    <a:clrScheme name="AnalogousFromRegularSeedRightStep">
      <a:dk1>
        <a:srgbClr val="000000"/>
      </a:dk1>
      <a:lt1>
        <a:srgbClr val="FFFFFF"/>
      </a:lt1>
      <a:dk2>
        <a:srgbClr val="242D41"/>
      </a:dk2>
      <a:lt2>
        <a:srgbClr val="E8E3E2"/>
      </a:lt2>
      <a:accent1>
        <a:srgbClr val="23ADDC"/>
      </a:accent1>
      <a:accent2>
        <a:srgbClr val="1756D5"/>
      </a:accent2>
      <a:accent3>
        <a:srgbClr val="483AE9"/>
      </a:accent3>
      <a:accent4>
        <a:srgbClr val="7C21D7"/>
      </a:accent4>
      <a:accent5>
        <a:srgbClr val="D729E7"/>
      </a:accent5>
      <a:accent6>
        <a:srgbClr val="D51796"/>
      </a:accent6>
      <a:hlink>
        <a:srgbClr val="BF5F3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7731</TotalTime>
  <Words>5816</Words>
  <Application>Microsoft Office PowerPoint</Application>
  <PresentationFormat>Widescreen</PresentationFormat>
  <Paragraphs>1211</Paragraphs>
  <Slides>210</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210</vt:i4>
      </vt:variant>
    </vt:vector>
  </HeadingPairs>
  <TitlesOfParts>
    <vt:vector size="217" baseType="lpstr">
      <vt:lpstr>Arial</vt:lpstr>
      <vt:lpstr>Arial Nova Light</vt:lpstr>
      <vt:lpstr>Avenir Next LT Pro</vt:lpstr>
      <vt:lpstr>Calibri</vt:lpstr>
      <vt:lpstr>Tw Cen MT</vt:lpstr>
      <vt:lpstr>Wingdings</vt:lpstr>
      <vt:lpstr>ShapesVTI</vt:lpstr>
      <vt:lpstr>PowerPoint Presentation</vt:lpstr>
      <vt:lpstr>A  STEP-by-STEP Build of this project</vt:lpstr>
      <vt:lpstr>A  STEP-by-STEP Build of this project</vt:lpstr>
      <vt:lpstr>Start Visual Studio</vt:lpstr>
      <vt:lpstr>Select Template</vt:lpstr>
      <vt:lpstr>Configure </vt:lpstr>
      <vt:lpstr>Rename Window</vt:lpstr>
      <vt:lpstr>Rename Text</vt:lpstr>
      <vt:lpstr>Change Border</vt:lpstr>
      <vt:lpstr>Change Size</vt:lpstr>
      <vt:lpstr>Change Back Color</vt:lpstr>
      <vt:lpstr>Add Menu Strip</vt:lpstr>
      <vt:lpstr>Add Menu Names</vt:lpstr>
      <vt:lpstr>Rename Menu Strip</vt:lpstr>
      <vt:lpstr>Change Font</vt:lpstr>
      <vt:lpstr>Change Padding</vt:lpstr>
      <vt:lpstr>Add Panel</vt:lpstr>
      <vt:lpstr>Rename Panel</vt:lpstr>
      <vt:lpstr>Add Button</vt:lpstr>
      <vt:lpstr>Resize Panel</vt:lpstr>
      <vt:lpstr>Change Back Color</vt:lpstr>
      <vt:lpstr>Add a label</vt:lpstr>
      <vt:lpstr>Change Font</vt:lpstr>
      <vt:lpstr>Rename Text</vt:lpstr>
      <vt:lpstr>Change Text Color</vt:lpstr>
      <vt:lpstr>Add Label</vt:lpstr>
      <vt:lpstr>Change Text Color</vt:lpstr>
      <vt:lpstr>Change Label Text</vt:lpstr>
      <vt:lpstr>Change Label Text</vt:lpstr>
      <vt:lpstr>Add Label</vt:lpstr>
      <vt:lpstr>Rename Label</vt:lpstr>
      <vt:lpstr>Rename Label</vt:lpstr>
      <vt:lpstr>Change Font</vt:lpstr>
      <vt:lpstr>Change Font Color</vt:lpstr>
      <vt:lpstr>Re-position</vt:lpstr>
      <vt:lpstr>Add Panel</vt:lpstr>
      <vt:lpstr>Re-size the panel</vt:lpstr>
      <vt:lpstr>Change Panel Color</vt:lpstr>
      <vt:lpstr>Rename the panel</vt:lpstr>
      <vt:lpstr>Add Label</vt:lpstr>
      <vt:lpstr>Rename Label</vt:lpstr>
      <vt:lpstr>Change Font</vt:lpstr>
      <vt:lpstr>Change Text Color</vt:lpstr>
      <vt:lpstr>Add Label</vt:lpstr>
      <vt:lpstr>Change Font</vt:lpstr>
      <vt:lpstr>Change Color</vt:lpstr>
      <vt:lpstr>Copy</vt:lpstr>
      <vt:lpstr>Copy again and move</vt:lpstr>
      <vt:lpstr>Change Names and Colors</vt:lpstr>
      <vt:lpstr>Add Data Grid View</vt:lpstr>
      <vt:lpstr>Add Label</vt:lpstr>
      <vt:lpstr>Add Text Box</vt:lpstr>
      <vt:lpstr>Find Icon</vt:lpstr>
      <vt:lpstr>Add Picture Box</vt:lpstr>
      <vt:lpstr>Resize and Change BackColor</vt:lpstr>
      <vt:lpstr>Add Image</vt:lpstr>
      <vt:lpstr>Change Size and Location</vt:lpstr>
      <vt:lpstr>Add Function to Close Button</vt:lpstr>
      <vt:lpstr>Code Close</vt:lpstr>
      <vt:lpstr>Change Start Position</vt:lpstr>
      <vt:lpstr>Run the Program</vt:lpstr>
      <vt:lpstr>A  STEP-by-STEP Build of this project</vt:lpstr>
      <vt:lpstr>Open MSQL</vt:lpstr>
      <vt:lpstr>Create Tables</vt:lpstr>
      <vt:lpstr>Save and Table Name</vt:lpstr>
      <vt:lpstr>Set Primary Key</vt:lpstr>
      <vt:lpstr>Change Id Specs</vt:lpstr>
      <vt:lpstr>Refresh Table</vt:lpstr>
      <vt:lpstr>Add New Table</vt:lpstr>
      <vt:lpstr>Create Requester Table</vt:lpstr>
      <vt:lpstr>Set Primary Key</vt:lpstr>
      <vt:lpstr>Change Id Specs</vt:lpstr>
      <vt:lpstr>Save and Table Name</vt:lpstr>
      <vt:lpstr>A  STEP-by-STEP Build of this project</vt:lpstr>
      <vt:lpstr>Add Connection</vt:lpstr>
      <vt:lpstr>Select Database</vt:lpstr>
      <vt:lpstr>Code App Config</vt:lpstr>
      <vt:lpstr>Add Connection String</vt:lpstr>
      <vt:lpstr>Get Database Name</vt:lpstr>
      <vt:lpstr>A  STEP-by-STEP Build of this project</vt:lpstr>
      <vt:lpstr>Rename Form</vt:lpstr>
      <vt:lpstr>Create Folder</vt:lpstr>
      <vt:lpstr>Move Form</vt:lpstr>
      <vt:lpstr>Add Form</vt:lpstr>
      <vt:lpstr>New Form</vt:lpstr>
      <vt:lpstr>Change Text</vt:lpstr>
      <vt:lpstr>Change Border</vt:lpstr>
      <vt:lpstr>Resize</vt:lpstr>
      <vt:lpstr>Change Background</vt:lpstr>
      <vt:lpstr>Add Panel</vt:lpstr>
      <vt:lpstr>Change Color</vt:lpstr>
      <vt:lpstr>Change Dock</vt:lpstr>
      <vt:lpstr>Add Label</vt:lpstr>
      <vt:lpstr>Add Label</vt:lpstr>
      <vt:lpstr>Add Picture Box</vt:lpstr>
      <vt:lpstr>Add Button</vt:lpstr>
      <vt:lpstr>Add Label</vt:lpstr>
      <vt:lpstr>Add Text Box</vt:lpstr>
      <vt:lpstr>Add Label and Text Box</vt:lpstr>
      <vt:lpstr>Add Label and Text Box</vt:lpstr>
      <vt:lpstr>Add More Labels and Test Boxes</vt:lpstr>
      <vt:lpstr>Add More Labels and Test Boxes</vt:lpstr>
      <vt:lpstr>Add Button</vt:lpstr>
      <vt:lpstr>Add More Buttons</vt:lpstr>
      <vt:lpstr>Alter Buttons</vt:lpstr>
      <vt:lpstr>Add Data Grid View</vt:lpstr>
      <vt:lpstr>Add Search</vt:lpstr>
      <vt:lpstr>Change Form Starting Position</vt:lpstr>
      <vt:lpstr>Code User Page</vt:lpstr>
      <vt:lpstr>Code User Form</vt:lpstr>
      <vt:lpstr>Add Picture Box</vt:lpstr>
      <vt:lpstr>Add Function</vt:lpstr>
      <vt:lpstr>Code Button</vt:lpstr>
      <vt:lpstr>A  STEP-by-STEP Build of this project</vt:lpstr>
      <vt:lpstr>Add Folder</vt:lpstr>
      <vt:lpstr>Add Class</vt:lpstr>
      <vt:lpstr>INFO</vt:lpstr>
      <vt:lpstr>Create Getter and Setter</vt:lpstr>
      <vt:lpstr>Create Get &amp; Set</vt:lpstr>
      <vt:lpstr>A  STEP-by-STEP Build of this project</vt:lpstr>
      <vt:lpstr>Add Folder</vt:lpstr>
      <vt:lpstr>Add Class</vt:lpstr>
      <vt:lpstr>Code the DAL</vt:lpstr>
      <vt:lpstr>Update References</vt:lpstr>
      <vt:lpstr>Add Using</vt:lpstr>
      <vt:lpstr>Add a Region</vt:lpstr>
      <vt:lpstr>SELECT Code Try, Catch, and Finally</vt:lpstr>
      <vt:lpstr>SELECT Try Code</vt:lpstr>
      <vt:lpstr>INSERT Code Try, Catch, and Finally</vt:lpstr>
      <vt:lpstr>INSERT Try Code</vt:lpstr>
      <vt:lpstr>UPDATE Code Try, Catch, and Finally</vt:lpstr>
      <vt:lpstr>UPDATE Try Code</vt:lpstr>
      <vt:lpstr>DELETE Code Try, Catch, and Finally</vt:lpstr>
      <vt:lpstr>DELETE Try Code</vt:lpstr>
      <vt:lpstr>A  STEP-by-STEP Build of this project</vt:lpstr>
      <vt:lpstr>Code the ADD button</vt:lpstr>
      <vt:lpstr>Code ADD Button</vt:lpstr>
      <vt:lpstr>Code ADD Button</vt:lpstr>
      <vt:lpstr>Hide Password</vt:lpstr>
      <vt:lpstr>Code to show Data table in User Form</vt:lpstr>
      <vt:lpstr>Add Event</vt:lpstr>
      <vt:lpstr>Code Event</vt:lpstr>
      <vt:lpstr>Create Form Load Event</vt:lpstr>
      <vt:lpstr>Code UPDATE Button</vt:lpstr>
      <vt:lpstr>Code UPDATE Button</vt:lpstr>
      <vt:lpstr>Open the Database Connection</vt:lpstr>
      <vt:lpstr>Code DELETE Button</vt:lpstr>
      <vt:lpstr>Open the Database Connection</vt:lpstr>
      <vt:lpstr>Code CLEAR Button</vt:lpstr>
      <vt:lpstr>CHANGED Backgrounds</vt:lpstr>
      <vt:lpstr>CHANGED Backgrounds</vt:lpstr>
      <vt:lpstr>A  STEP-by-STEP Build of this project</vt:lpstr>
      <vt:lpstr>Code Image Button</vt:lpstr>
      <vt:lpstr>Code Button</vt:lpstr>
      <vt:lpstr>Click Change Image</vt:lpstr>
      <vt:lpstr>Validate Extension</vt:lpstr>
      <vt:lpstr>Validate Extension</vt:lpstr>
      <vt:lpstr>Create a Random Number </vt:lpstr>
      <vt:lpstr>Validate</vt:lpstr>
      <vt:lpstr>Rename the image</vt:lpstr>
      <vt:lpstr>Validate</vt:lpstr>
      <vt:lpstr>Validate imageName Change</vt:lpstr>
      <vt:lpstr>Add Folder</vt:lpstr>
      <vt:lpstr>Code and Break Point</vt:lpstr>
      <vt:lpstr>Check the path value</vt:lpstr>
      <vt:lpstr>Remove String Chars</vt:lpstr>
      <vt:lpstr>Minus Character in Path</vt:lpstr>
      <vt:lpstr>Code the final path and MessageBox</vt:lpstr>
      <vt:lpstr>Validate</vt:lpstr>
      <vt:lpstr>Code the no-image path</vt:lpstr>
      <vt:lpstr>Code the Clear Method</vt:lpstr>
      <vt:lpstr>Rename No Image File</vt:lpstr>
      <vt:lpstr>Validate</vt:lpstr>
      <vt:lpstr>DeBug</vt:lpstr>
      <vt:lpstr>DeBug</vt:lpstr>
      <vt:lpstr>Validate</vt:lpstr>
      <vt:lpstr>A  STEP-by-STEP Build of this project</vt:lpstr>
      <vt:lpstr>Add Search Method</vt:lpstr>
      <vt:lpstr>Code Search Box</vt:lpstr>
      <vt:lpstr>Code the Search Box</vt:lpstr>
      <vt:lpstr>Validate</vt:lpstr>
      <vt:lpstr>A  STEP-by-STEP Build of this project</vt:lpstr>
      <vt:lpstr>Create New Form</vt:lpstr>
      <vt:lpstr>Resize</vt:lpstr>
      <vt:lpstr>Change Properties</vt:lpstr>
      <vt:lpstr>Copy/Paste Top</vt:lpstr>
      <vt:lpstr>Rename Text</vt:lpstr>
      <vt:lpstr>Copy and Paste</vt:lpstr>
      <vt:lpstr>Change Properties</vt:lpstr>
      <vt:lpstr>Create Checked List Box</vt:lpstr>
      <vt:lpstr>Create List Box</vt:lpstr>
      <vt:lpstr>Code Create Ticket Button</vt:lpstr>
      <vt:lpstr>Change Start Position of Form</vt:lpstr>
      <vt:lpstr>A  STEP-by-STEP Build of this project</vt:lpstr>
      <vt:lpstr>Create New Class</vt:lpstr>
      <vt:lpstr>Code the BLL</vt:lpstr>
      <vt:lpstr>A  STEP-by-STEP Build of this project</vt:lpstr>
      <vt:lpstr>Validate</vt:lpstr>
      <vt:lpstr>Validate</vt:lpstr>
      <vt:lpstr>Validate</vt:lpstr>
      <vt:lpstr>Add Label</vt:lpstr>
      <vt:lpstr>Change Back Color</vt:lpstr>
      <vt:lpstr>Change Back Color</vt:lpstr>
      <vt:lpstr>PowerPoint Presentation</vt:lpstr>
      <vt:lpstr>Change Back Color</vt:lpstr>
      <vt:lpstr>Change Back Color</vt:lpstr>
      <vt:lpstr>Change Back Color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Silcott</dc:creator>
  <cp:lastModifiedBy>James Silcott</cp:lastModifiedBy>
  <cp:revision>172</cp:revision>
  <dcterms:created xsi:type="dcterms:W3CDTF">2020-07-13T11:04:50Z</dcterms:created>
  <dcterms:modified xsi:type="dcterms:W3CDTF">2020-08-17T11:28:39Z</dcterms:modified>
</cp:coreProperties>
</file>